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7" r:id="rId4"/>
    <p:sldId id="268" r:id="rId5"/>
    <p:sldId id="269" r:id="rId6"/>
    <p:sldId id="270" r:id="rId7"/>
    <p:sldId id="271" r:id="rId8"/>
    <p:sldId id="272" r:id="rId9"/>
    <p:sldId id="273" r:id="rId10"/>
    <p:sldId id="276" r:id="rId11"/>
    <p:sldId id="274" r:id="rId12"/>
    <p:sldId id="277" r:id="rId13"/>
    <p:sldId id="275" r:id="rId14"/>
    <p:sldId id="259" r:id="rId15"/>
    <p:sldId id="263" r:id="rId16"/>
    <p:sldId id="264" r:id="rId17"/>
    <p:sldId id="265" r:id="rId18"/>
    <p:sldId id="266" r:id="rId19"/>
    <p:sldId id="258"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21/05/2013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21/05/2013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21/05/2013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21/05/2013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21/05/2013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21/05/2013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21/05/2013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21/05/2013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60649"/>
            <a:ext cx="7772400" cy="1152127"/>
          </a:xfrm>
          <a:solidFill>
            <a:srgbClr val="FFC000"/>
          </a:solidFill>
        </p:spPr>
        <p:txBody>
          <a:bodyPr>
            <a:normAutofit/>
          </a:bodyPr>
          <a:lstStyle/>
          <a:p>
            <a:r>
              <a:rPr lang="es-CO" sz="5400" b="1" dirty="0" smtClean="0">
                <a:latin typeface="Algerian" pitchFamily="82" charset="0"/>
              </a:rPr>
              <a:t>SALVADOR O JUEZ</a:t>
            </a:r>
            <a:endParaRPr lang="es-CO" sz="5400" b="1" dirty="0">
              <a:latin typeface="Algerian" pitchFamily="82" charset="0"/>
            </a:endParaRPr>
          </a:p>
        </p:txBody>
      </p:sp>
      <p:sp>
        <p:nvSpPr>
          <p:cNvPr id="3" name="2 Subtítulo"/>
          <p:cNvSpPr>
            <a:spLocks noGrp="1"/>
          </p:cNvSpPr>
          <p:nvPr>
            <p:ph type="subTitle" idx="1"/>
          </p:nvPr>
        </p:nvSpPr>
        <p:spPr>
          <a:xfrm>
            <a:off x="1475656" y="5072236"/>
            <a:ext cx="6400800" cy="1752600"/>
          </a:xfrm>
        </p:spPr>
        <p:txBody>
          <a:bodyPr>
            <a:normAutofit/>
          </a:bodyPr>
          <a:lstStyle/>
          <a:p>
            <a:r>
              <a:rPr lang="es-CO" sz="3600" b="1" dirty="0" smtClean="0">
                <a:solidFill>
                  <a:srgbClr val="FF0000"/>
                </a:solidFill>
              </a:rPr>
              <a:t>Texto base: </a:t>
            </a:r>
          </a:p>
          <a:p>
            <a:r>
              <a:rPr lang="es-CO" sz="3600" b="1" dirty="0" smtClean="0">
                <a:solidFill>
                  <a:srgbClr val="FF0000"/>
                </a:solidFill>
              </a:rPr>
              <a:t>Hechos 4:12; Juan 5:22;</a:t>
            </a:r>
            <a:endParaRPr lang="es-CO" sz="3600" b="1" dirty="0">
              <a:solidFill>
                <a:srgbClr val="FF0000"/>
              </a:solidFill>
            </a:endParaRPr>
          </a:p>
        </p:txBody>
      </p:sp>
      <p:pic>
        <p:nvPicPr>
          <p:cNvPr id="1028" name="Picture 4" descr="http://1.bp.blogspot.com/-3r4dGDyla6A/TlHoeYWQkAI/AAAAAAAAAJM/8XpueL6Kh9g/s320/jesus%2Bnuestro%2Babog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3960440" cy="316835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3.gstatic.com/images?q=tbn:ANd9GcTVfV39OK6FACzPVLZGK0GfeaMhVCUtVqwYfSHfnKfANj7zCQo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628800"/>
            <a:ext cx="3600400" cy="316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7987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7"/>
            <a:ext cx="8229600" cy="3456383"/>
          </a:xfrm>
          <a:blipFill>
            <a:blip r:embed="rId2"/>
            <a:tile tx="0" ty="0" sx="100000" sy="100000" flip="none" algn="tl"/>
          </a:blipFill>
        </p:spPr>
        <p:txBody>
          <a:bodyPr>
            <a:normAutofit fontScale="92500" lnSpcReduction="10000"/>
          </a:bodyPr>
          <a:lstStyle/>
          <a:p>
            <a:pPr marL="0" indent="0" algn="ctr">
              <a:buNone/>
            </a:pPr>
            <a:r>
              <a:rPr lang="es-CO" b="1" baseline="30000" dirty="0" smtClean="0"/>
              <a:t> </a:t>
            </a:r>
            <a:r>
              <a:rPr lang="es-CO" b="1" dirty="0" smtClean="0"/>
              <a:t>    </a:t>
            </a:r>
            <a:r>
              <a:rPr lang="es-CO" dirty="0" smtClean="0"/>
              <a:t>Los textos que hemos utilizado como base para este tema dicen</a:t>
            </a:r>
            <a:r>
              <a:rPr lang="es-CO" b="1" dirty="0" smtClean="0"/>
              <a:t>: «</a:t>
            </a:r>
            <a:r>
              <a:rPr lang="es-CO" dirty="0" smtClean="0">
                <a:latin typeface="Agency FB" pitchFamily="34" charset="0"/>
              </a:rPr>
              <a:t>Y </a:t>
            </a:r>
            <a:r>
              <a:rPr lang="es-CO" dirty="0">
                <a:latin typeface="Agency FB" pitchFamily="34" charset="0"/>
              </a:rPr>
              <a:t>en ningún otro hay salud; porque no hay otro nombre debajo del cielo, dado a los hombres, en que nos sea necesario ser </a:t>
            </a:r>
            <a:r>
              <a:rPr lang="es-CO" i="1" u="sng" dirty="0" smtClean="0">
                <a:latin typeface="Agency FB" pitchFamily="34" charset="0"/>
              </a:rPr>
              <a:t>salvos</a:t>
            </a:r>
            <a:r>
              <a:rPr lang="es-CO" dirty="0" smtClean="0"/>
              <a:t>» </a:t>
            </a:r>
            <a:r>
              <a:rPr lang="es-CO" dirty="0" smtClean="0">
                <a:solidFill>
                  <a:srgbClr val="FF0000"/>
                </a:solidFill>
              </a:rPr>
              <a:t>(Hec.4:12).</a:t>
            </a:r>
          </a:p>
          <a:p>
            <a:pPr marL="0" indent="0">
              <a:buNone/>
            </a:pPr>
            <a:endParaRPr lang="es-CO" dirty="0" smtClean="0"/>
          </a:p>
          <a:p>
            <a:pPr marL="0" indent="0" algn="ctr">
              <a:buNone/>
            </a:pPr>
            <a:r>
              <a:rPr lang="es-CO" dirty="0" smtClean="0"/>
              <a:t>«</a:t>
            </a:r>
            <a:r>
              <a:rPr lang="es-CO" dirty="0" smtClean="0">
                <a:latin typeface="Agency FB" pitchFamily="34" charset="0"/>
              </a:rPr>
              <a:t>Porque </a:t>
            </a:r>
            <a:r>
              <a:rPr lang="es-CO" dirty="0">
                <a:latin typeface="Agency FB" pitchFamily="34" charset="0"/>
              </a:rPr>
              <a:t>el Padre a nadie </a:t>
            </a:r>
            <a:r>
              <a:rPr lang="es-CO" i="1" u="sng" dirty="0">
                <a:latin typeface="Agency FB" pitchFamily="34" charset="0"/>
              </a:rPr>
              <a:t>juzga</a:t>
            </a:r>
            <a:r>
              <a:rPr lang="es-CO" dirty="0">
                <a:latin typeface="Agency FB" pitchFamily="34" charset="0"/>
              </a:rPr>
              <a:t>, mas todo el juicio </a:t>
            </a:r>
            <a:r>
              <a:rPr lang="es-CO" dirty="0" smtClean="0">
                <a:latin typeface="Agency FB" pitchFamily="34" charset="0"/>
              </a:rPr>
              <a:t>dio </a:t>
            </a:r>
            <a:r>
              <a:rPr lang="es-CO" dirty="0">
                <a:latin typeface="Agency FB" pitchFamily="34" charset="0"/>
              </a:rPr>
              <a:t>al </a:t>
            </a:r>
            <a:r>
              <a:rPr lang="es-CO" dirty="0" smtClean="0">
                <a:latin typeface="Agency FB" pitchFamily="34" charset="0"/>
              </a:rPr>
              <a:t>Hijo</a:t>
            </a:r>
            <a:r>
              <a:rPr lang="es-CO" dirty="0" smtClean="0"/>
              <a:t>»</a:t>
            </a:r>
            <a:r>
              <a:rPr lang="es-CO" dirty="0" smtClean="0">
                <a:solidFill>
                  <a:srgbClr val="FF0000"/>
                </a:solidFill>
              </a:rPr>
              <a:t> (Juan 5:22</a:t>
            </a:r>
            <a:r>
              <a:rPr lang="es-CO" dirty="0" smtClean="0">
                <a:solidFill>
                  <a:srgbClr val="FF0000"/>
                </a:solidFill>
              </a:rPr>
              <a:t>).</a:t>
            </a:r>
            <a:endParaRPr lang="es-CO" dirty="0" smtClean="0">
              <a:solidFill>
                <a:srgbClr val="FF0000"/>
              </a:solidFill>
            </a:endParaRPr>
          </a:p>
        </p:txBody>
      </p:sp>
      <p:pic>
        <p:nvPicPr>
          <p:cNvPr id="1026" name="Picture 2" descr="http://t2.gstatic.com/images?q=tbn:ANd9GcTkzSWn9t1L9DRwOp4SlkUPiub4-Gf2Nlx4PMh5HTbEJXEXhcgxw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4653136"/>
            <a:ext cx="2466975" cy="184785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6550" y="4646747"/>
            <a:ext cx="5747618" cy="1815882"/>
          </a:xfrm>
          <a:prstGeom prst="rect">
            <a:avLst/>
          </a:prstGeom>
        </p:spPr>
        <p:txBody>
          <a:bodyPr wrap="square">
            <a:spAutoFit/>
          </a:bodyPr>
          <a:lstStyle/>
          <a:p>
            <a:r>
              <a:rPr lang="es-CO" sz="2800" dirty="0"/>
              <a:t>Pero también aparece este mismo Ser con otro titulo: «</a:t>
            </a:r>
            <a:r>
              <a:rPr lang="es-CO" sz="2800" dirty="0">
                <a:latin typeface="Agency FB" pitchFamily="34" charset="0"/>
              </a:rPr>
              <a:t>Y si alguno peca, </a:t>
            </a:r>
            <a:r>
              <a:rPr lang="es-CO" sz="2800" i="1" u="sng" dirty="0">
                <a:latin typeface="Agency FB" pitchFamily="34" charset="0"/>
              </a:rPr>
              <a:t>Abogado</a:t>
            </a:r>
            <a:r>
              <a:rPr lang="es-CO" sz="2800" dirty="0">
                <a:latin typeface="Agency FB" pitchFamily="34" charset="0"/>
              </a:rPr>
              <a:t> tenemos para con el Padre, a Jesucristo el justo</a:t>
            </a:r>
            <a:r>
              <a:rPr lang="es-CO" sz="2800" dirty="0"/>
              <a:t>»</a:t>
            </a:r>
            <a:r>
              <a:rPr lang="es-CO" sz="2800" dirty="0">
                <a:solidFill>
                  <a:srgbClr val="FF0000"/>
                </a:solidFill>
              </a:rPr>
              <a:t> (1Juan 2:1).</a:t>
            </a:r>
          </a:p>
        </p:txBody>
      </p:sp>
    </p:spTree>
    <p:extLst>
      <p:ext uri="{BB962C8B-B14F-4D97-AF65-F5344CB8AC3E}">
        <p14:creationId xmlns:p14="http://schemas.microsoft.com/office/powerpoint/2010/main" val="2459340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barn(inVertical)">
                                      <p:cBhvr>
                                        <p:cTn id="14"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72608"/>
          </a:xfrm>
          <a:blipFill>
            <a:blip r:embed="rId2"/>
            <a:tile tx="0" ty="0" sx="100000" sy="100000" flip="none" algn="tl"/>
          </a:blipFill>
        </p:spPr>
        <p:txBody>
          <a:bodyPr>
            <a:normAutofit lnSpcReduction="10000"/>
          </a:bodyPr>
          <a:lstStyle/>
          <a:p>
            <a:pPr marL="0" indent="0" algn="ctr">
              <a:buNone/>
            </a:pPr>
            <a:r>
              <a:rPr lang="es-CO" dirty="0" smtClean="0"/>
              <a:t>Es de vital importancia </a:t>
            </a:r>
            <a:r>
              <a:rPr lang="es-CO" sz="3600" dirty="0" smtClean="0"/>
              <a:t>para</a:t>
            </a:r>
            <a:r>
              <a:rPr lang="es-CO" dirty="0" smtClean="0"/>
              <a:t> nosotros saber que el Hijo de Dios, </a:t>
            </a:r>
            <a:r>
              <a:rPr lang="es-CO" dirty="0"/>
              <a:t>É</a:t>
            </a:r>
            <a:r>
              <a:rPr lang="es-CO" dirty="0" smtClean="0"/>
              <a:t>l que nos creó, es el que ocupa estas tres posiciones, nuestro Salvador, nuestro Abogado y nuestro Juez.</a:t>
            </a:r>
          </a:p>
          <a:p>
            <a:endParaRPr lang="es-CO" dirty="0"/>
          </a:p>
          <a:p>
            <a:pPr marL="0" indent="0" algn="ctr">
              <a:buNone/>
            </a:pPr>
            <a:r>
              <a:rPr lang="es-CO" dirty="0" smtClean="0"/>
              <a:t>Pero: </a:t>
            </a:r>
            <a:r>
              <a:rPr lang="es-CO" i="1" dirty="0" smtClean="0">
                <a:solidFill>
                  <a:srgbClr val="FF0000"/>
                </a:solidFill>
              </a:rPr>
              <a:t>¿Cómo puede una misma persona desempeñar estas tres funciones a la vez?</a:t>
            </a:r>
          </a:p>
          <a:p>
            <a:pPr marL="0" indent="0" algn="ctr">
              <a:buNone/>
            </a:pPr>
            <a:endParaRPr lang="es-CO" dirty="0"/>
          </a:p>
          <a:p>
            <a:pPr marL="0" indent="0" algn="ctr">
              <a:buNone/>
            </a:pPr>
            <a:r>
              <a:rPr lang="es-CO" b="1" i="1" dirty="0" smtClean="0">
                <a:solidFill>
                  <a:srgbClr val="FF0000"/>
                </a:solidFill>
              </a:rPr>
              <a:t>¿Cuál de estas es primero?</a:t>
            </a:r>
          </a:p>
          <a:p>
            <a:pPr marL="0" indent="0" algn="ctr">
              <a:buNone/>
            </a:pPr>
            <a:r>
              <a:rPr lang="es-CO" dirty="0" smtClean="0"/>
              <a:t>La primera es la de Salvador:  </a:t>
            </a:r>
            <a:endParaRPr lang="es-CO" dirty="0"/>
          </a:p>
        </p:txBody>
      </p:sp>
    </p:spTree>
    <p:extLst>
      <p:ext uri="{BB962C8B-B14F-4D97-AF65-F5344CB8AC3E}">
        <p14:creationId xmlns:p14="http://schemas.microsoft.com/office/powerpoint/2010/main" val="2549522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barn(inVertical)">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p:cTn id="36"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8"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9"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4978896" cy="4032448"/>
          </a:xfrm>
        </p:spPr>
        <p:txBody>
          <a:bodyPr>
            <a:normAutofit fontScale="92500"/>
          </a:bodyPr>
          <a:lstStyle/>
          <a:p>
            <a:pPr marL="0" indent="0" algn="ctr">
              <a:buNone/>
            </a:pPr>
            <a:r>
              <a:rPr lang="es-CO" dirty="0" smtClean="0"/>
              <a:t>La Santa Biblia nos dice que tan pronto como el hombre pecó, el Hijo de Dios comenzó a desempeñar la función de Salvador bajo la figura del «</a:t>
            </a:r>
            <a:r>
              <a:rPr lang="es-CO" i="1" dirty="0" smtClean="0"/>
              <a:t>Descendiente de la mujer</a:t>
            </a:r>
            <a:r>
              <a:rPr lang="es-CO" dirty="0" smtClean="0"/>
              <a:t>», o </a:t>
            </a:r>
            <a:r>
              <a:rPr lang="es-CO" dirty="0" smtClean="0"/>
              <a:t>sea, Él Descendiente </a:t>
            </a:r>
            <a:r>
              <a:rPr lang="es-CO" dirty="0" smtClean="0"/>
              <a:t>de la iglesia, </a:t>
            </a:r>
            <a:r>
              <a:rPr lang="es-CO" dirty="0" smtClean="0">
                <a:solidFill>
                  <a:srgbClr val="FF0000"/>
                </a:solidFill>
              </a:rPr>
              <a:t>(Lea Gén.3:15).  </a:t>
            </a:r>
            <a:endParaRPr lang="es-CO" dirty="0">
              <a:solidFill>
                <a:srgbClr val="FF0000"/>
              </a:solidFill>
            </a:endParaRPr>
          </a:p>
        </p:txBody>
      </p:sp>
      <p:sp>
        <p:nvSpPr>
          <p:cNvPr id="4" name="AutoShape 2" descr="data:image/jpeg;base64,/9j/4AAQSkZJRgABAQAAAQABAAD/2wCEAAkGBhQSERUUExMWFBUWGBoZGRcYGCAeHRodGh4hHx0iHBwdHiYeHh4jIB0cHy8hIycpLSwsICAxNTAqNSYrLCkBCQoKDgwOGg8PGiwkHyQqKiwsLDQvLCwsLCwsLCwsLCwsLCwsLSwsLCksLCksLC8sNCksLCwsNCwsLCwsLCwsLP/AABEIAPMAzwMBIgACEQEDEQH/xAAcAAACAwEBAQEAAAAAAAAAAAAFBgMEBwIAAQj/xABFEAACAgAFAgUCBAMFBwMBCQABAgMRAAQSITEFQQYTIlFhMnEHFIGRI0KhM1Kx0fAVJGJygsHxQ1PhNAgWFyVEVHOSs//EABoBAQACAwEAAAAAAAAAAAAAAAAEBQECAwb/xAAtEQACAgECBgECBQUAAAAAAAAAAQIDEQQSEyEiMUFRFAUyI1JhcYEGFUKhwf/aAAwDAQACEQMRAD8AodM6O07sqmqFk0b3+374J53w15MbySzxoiCyzBhf2Fbt9tzuN9sTeDEHmuSQAE322qxd2dsI/iPxEOoZxqkK5TL7ogFmQjuqH6nauW2C7n2NZVXKU8eC0tsUYfqdN4oi8xQY5hG11IV5HYqvLDjv3xHP4tjU0Y5hXegO+/6/1w59VJm6VNK8Cx5jIywzqvmF2X6SVe2JU6QbG3b0isQ57xR+XpMiI5SxImizGy6cwTJGVNhdNObYteyjE7hR9FfxZ+xSHjLLncrL+gX9Ts3+v8I28bwjhJfv6f8AuecH8xLnpRlxls1l/MLTjLRxRAXHFYceawNrtShidQ3JvAbqfjLMSLloJvy8UY/3gyGBSXay3rUFtywIrbVdkVjPCj6HFn7IF8Zwd45Pv6b/AMcd/wD33g48qWu5pf02vvhTzrR6VKeYXLya2dQEIsaSoHBomx22rE+UhkmLRoSyalDS+qtKhqLD20hm4v07YKqPoO2T8jE/jeD/ANuXfn6d+PnHJ8cQ3flS78nUP898L83VGjEsQLaSylRwCFNprDamKha0qTtffFQymkj2YBidINgkkDaq5FDY9u2HCj6HFl7G9/GsAApJSf5h6aF/N74rP46Szpiet6Ovf9dtsCIOoLFJLpiSMf3XBdhWzIrkbarPqqxQ396mavQrFrZgGIU3YAIBIApSoXg773hw4+hxZexoh8Y67rLysALJBHvQJ9NDc1q+cfZ/FRjd0bLSgo2lgW3Vrqj6du4+cJ65xiFQtQutW/BrY1/KKuqwTyfV3ijWPzqVZvOVlojUu2pkI1MdhpDEUL23w4UfQ4s/YefxYQus5WYAC9V7c6edPuKv3xInidyTWWa1IBXWA4JuvTWo8E7D74Vc71V3iETGQDdyrOzBnYglgNgtivf9zip+c9FaAX1hjISdVAfSPYdyeTt7YcOPocSXsbG8dA0Ehckmh6hd9q2O/wBsRp4ulZ/LXK25JAUElrvcUBvx7YEZrq80z/w6VVQgKkYRUQ1q+ngXsXY2RycTdT69HLFemRMyaViCpiMY4VFoGMLS1RN7+++eHH0OJL2MfhzxB+YzAy7p5TuSAbsahuARW18YeJfBsv8Afjvgjfc/ev69/wBMYrl8w4K5hF0mFo91WkBH02f7zFT998fo7KZnzIlejTqrqATssgut+QOKG2IWq6MNdiZpuvv3FuPwhKRetATtyd/1G1j2PtiJ/CMg/wDUT5B2/p/lho/NbGxzsTd79tQ5Vh/q734ffiifjkf4WP8A5FHvAd8scieqI+RaXwlJv619zs1i/wBP1vHj4UkveRf1Vhf6Vz8/f4wxLJxYscfTtR/Unv299sdkgbbEfcgb/wBQa+918Y1WokbcCIuJ4Rk58xCO25/7gX+n684pdR6eYWClgxIvYf4gjDopH/DfyVPfn4P/AJ4ws+Lb81OTS/PufvX6Y71WOTwzhbUorIkeJeuGHLtGho5gUSNvQpBP6njbn1Yr+H+ipl4YZZfRPmtfkEgnyolFvNXd9isa+51XxiDrXTA+cgMliFyisw2AGr11fHp3xOvjB5+qxyB1iiEwSLWoqKKjGorgBUJNe5Jxa1JKPIqrm3I3HosMEmUbKwiJYWWWMKgvV6AGsnZnDlrIJuuTROMiyXSo5umO8yKrpCsYeJNc1wysr6o9VEBPK9XYHnD34CgjhljUR7wymOWUSlkMzKVIUEambgf3VF73YK3lM63Teo5tVFiLN6yCaXys0pDEkCwVIQiuSK3x1OQCyviCN4IZ2BjkgX8plljsADyXLFv55GLlRYIALjb3A9TyU6PJE2VWL0ZdJgV0rG2kaCxAAQsbb2N4reJIoYQiwymVmkeVra9CsR5atXp82gS1E8gWa2I5TMzdTkzM2Zl8vLIxzOY09rARVS7JJpUUE0OcAAZFVTodRQUHUsuoAn6nABokivT8YsyaxO0+mWRY2V5mK+WSGNUQCQuoHSPudji7OcsIlkOS0wuSEHmv5xUbF9deXpvb6dyCBxeLPirwtFFkMvnI822Z85xGoK0UVE+ltz6lNL7VgBYOY1GXSuoyHa1sgatVgjg7AbDgnjHGWzQUrcauQT9V72KANEbA7/44LdJ6EmazGVy+WaTzJTpdpKVQe+nTfpAs7m/gYO/iv4Dj6dnI0hJ8qZAV1n6SDpYFjz2a+14AWJY42mqX+HSkMsSDZlFAD1EEGgS192xF07Khcyq5hToVv4qg0Qg+qt+a3rvxg7kFyWXmOWzcDysHCPKkpAXchtKlAdrH3K+xw8eJPwgybxZhemyu+aytGSJ2vUCLFbDetwRsarbAGXZNYY5VMgMiCQVqUhXi3F6bDWaBG9c3ii+n0gqRR9Rvcg1Wx2FD98MPh3OI7Sfm0MkSxxo0cbxxyHy6ChdSlmoDcJR7k4bfGvQ+mrBlXysEsj5yJmjeWdho0LtYNhj203WwAwBnzIEZJ0EiRlzoB3b0FbGugC1HkDbHOUfLNM5lEscR1FFipiu/pB1kWK2vnDr4jHTsnlcmqZds1JNEJ28yd9MeqrCqlDcgg9/TvgpmMr05ujL1I5CMymXymjEsgS9VbUbHpA29sAZ3NnYzFQd2ZAUiBVRpTXq3q9RN9qrfkbY5/KygeY0TMumMMX3sNutN/KCEIBHYEXh4j8T5XN9K6hEcpFBLHomQqWJPrVOW3tQarijxtjj8Isgmd6ijTohiy0IBDfSWHpj1A7Ekkmu5GAFHISpN5yFArOHdSWYIpHrFgtvQVkW7/tDfAxsX4WdT8/p0eptTRlojRNqq0U2+1d6r7bIXjDwpF03qLxypWXlWXy3ddYVWX0lKIJdW234sHfFv8F+q080DHZlEqjta7N87gjj2xH1Mc1sk6Z4sSNXku7JYdrCrRB+1D2FH5G2IZV34FdrGnn9KHt7fGJJlF8c+3cH54+d/t7Yg1nfcVx7g/qbo9xfbFFJl5FHo9zypBG+x/SwO4PJHv98TSBa+KvZiNj2IrtvR9/2xVbnjY+xIBJ70eOePsPcYns1V/NDcb979tt74sG9rxrF+DaS7M6hAHdT7cDn/AB+39Bhc8XipUsitHudtzsd7/wBfOGEKfax/xECvbYd6/f44wseKnuRK7JvvtyeD/X9/tiRQ+rBHvj05FDrGUV8lOf8A29DDbm3C7n7MfvWE/I5ryczHrXZHGpQoN0fZjRP32/bGlZbIebBm4xRLQNQrgj1CvY2Nv88ZVmc1fCqAUVdgLAHf/mNbn5xa6Z8miq1K5pmleEJXbqMc6yGNJnek8zXLOxDElgCFSUKRuAALFDfDF+JuV/8AzIDTX53IvGF7iSO3Ut2sUAK4wi+C81l42yrMhmzBclVUsQga0ry0os+pQ1A7hieww+fidm9WVyHUNKDyMyUNXZTURVEAj6DYPGJRFMfyWVR8qxkQoqsQk4Ww0radMbsTQUKGbb9caB+DeTgkbqHT5ZEYzoFV1OzhbspYF1YYfbCv1/psuVb8m7LJllkbMFYirMq3pNtyG0advkYER9LkXLvnIXIWKcRWLDAuCysCNx9Ne4wA9eJfwe6pCoWFhmIlTRUZ0tpDEgMhrUfUTteEKeKaGspmvMgjV2cqY7KsVqwCRYNAbH5w65D8XOo5QwK+YWaN0VyZotRAbblSGaq7Hffvhn8Sddh630Sed4/Knyml9iCPVxRvhluwdwcAIHhTqRy+UzGaHokiUwwSC783MUDXYFY1bce981h06tGer+HI8xZbM5InUbtmC0Hs87rpb9MAOpdPyEHT8plc1PNFMbzMgijWQXKv8PXbDcIBt/xHDd+DvVunaJenxyTSnMFmImjCBhooqNLMOATud8AYhnJxIwYayxX1s7WWbuQea45xovWvE0uU6plc/l1P+85aB2TepPSFdfndea2NYRfE3RGyebmy7cxSFfuOVP6rRw1eKiG6b0efUQoSWFtH1DQ+9dro4ANePOjJS9a6cdUU2rzUH1RNIpDE1em7IPsa98L8k19EysulH/LZuWMrILsSqGXbuBTGsXPwp8Yx5ed8pmKOSzVqwk3CE7Kx2rcUCeOD2wY8R+D3yXTep5fcxRZjLzwuf51f017WByR3HzgDMZupPIYvM0kRRiNbBoKLIutzuScaF4XAl8NZ1WFiDMRyEd6tL+214R+oZ2QxRxzw1ojqJipVit2DZHqUWa4++HX8LB5vTesQcE5cON9/SG7e2w/fACV1HqbyPmMwGVfOYqUoWVJ1bACgBpUEit/1wWLtk+lRMp0yZyfzL7iPLGk+1yEn/pGKvT+lH8kWcA+fIqZZAVDPJdMxq20KNqNAswPbDF4z6xloJUybZJcwclEkJkaWRQSvqelUgAaywvuMANX4jRf7V6NluoxgGRAEkWrrUwD13BDgfoTjO/DPVRl83lHVNAhYRzvepWLswJNdtJr9MaR+FPjaDNGTpbZaOGGRH0aNXrJHr1amJsjcb7VWMo654fnys2Zy9PphkAeuDZPlsR8g2PvjDWVgynh5P0PmX9JAKgD06SbH2u9vccDYfGKCNX93b3AIJ57XuNt69va8ReF8z5+UglB/tIlJ+GHpft3IP9cTSw0duOAL5/ZaF2fkG+cebui1LmekpkmuR1Eq+1jg0vN9+R+49vjFtVDbUDW+9X//AF97oEf484oLGTwbPNVxfbkVZvjb7Ylr3o/c7+/GxuuxsbbY0i8eDeUcvuXFA50ivfYEc0Rq2/7msK3jF/4qEncLR7Ebnmv0/phkU9z97JH6f3rU1e/HF4VvFtiVBdUle4q/gD/V4l0vqIlq6eZD4YjV5HRh9S6Tfa9jv7e/+GMbzGWJlKBSWDaAANyQdIAHuSO3JxtXgy/NffcKNwQa9Q/cV2+MZ/msymTzGdzAaplzEkeXXb0li2qXfcaFI07fUwP8uJ+mfVL+CBqvtiXumZg9NSZYRH+aRD5mYkorCzbaMvzb7FS29sDVBTehdPyGYzvh3MjNeYWZXki80AuQgDg8D6mDVyaPOM/8HdETKGLMZmNZMzKNWVgkPpqr82RVDMefQlWxuvcar+HmfaWSZZHaUygu7yBhZ2GmMf2SxqCRpVnPvXGJxBMO8S5cyPls016MzAhJs+t4QI3UbE2Sq9q3wQ/DjxLFDFmspNA+ZGbEaLCmxLAmyGP0lQbHyBxviDreRrISRG2kyeekjog2sco2AHsXQmvf773Pw48KwZ9nyryTZfMDXIGCrRC+krZ9YIs2Lo/pgAFmPD8DMfJzsHlXsZtSSKD2ZApG3/DeGbpOeyEED5A5wBJmR8zmVjZhIq7iKEAWAP5mYbkmhtivDl+jQtJA+azzJqAbTEgVyh7blq5rjnHzp/gbJdQdo+nZqUTCPUIczGF1kHcB1NCh2rAE/wCI3WslLmxnclPDLtGDl5YG/kGnhl0FdIG1j4wC8G9SIzyzy5tcqBKsrEq5DUSSAiCiOVo0ADir0rp2WE5gz35iKTzNB8sJSdjqVtzv7dvfDR478CZHpbCJ8zmmeRCyhYk01dDUxYXuDx/5Av8A4pZnpvUZ1zEGfjjbQFdWjk9Wk0p2XsD37DHur5TpS9KiyZzzidHaVJGgkAuSrGkrYQgCu+198VOn+EumHpJ6iwzTaHWN4vMRbawDpIU7G7wEl610piNWTzbG9y2aBJFVv6ORWAAk2ajEDxXGSrjQ6RepwNW5kY6gu/01vt7Y0HoH4i+b0XNZPNh20xMsUxRmW/5Fdt6YNWkmhwMBvE3g/LZXLR5uJZMxlsy0ZikL6GjAJ8yN1rcsBs9baeMMXSvCnT36JNntOaVFsmD8zs7IdK2QgFkn22wBnGW8SzGXVLNqLR+R5koL+XG2x0dwQCar3NYfPA3Wuk9OjzGrNzStmImiasuQFU3wCefvtxhK/NwKzTQg5aRAFjh/tSxYG2LONIUDaqvcV3qhA6xsDPEJRbAqZCp+x0mxR3+cAMHhLqfTcnmxPKuZzAiKtEuhFGoX6n9Z+khSAOe/tiDxr1nK5zNNmcsk0TSMHkD6SqnayunfnffnD11/o+Rh6Rlc9DkoVfMNGreYXkWMENqIGqzuPvjLM9MSrKjnyRKzRqRVk0CQBdbBdifbnfADF0zxZl8rnJMz+W8+YTM8LrKUiFnY+WFvuTyPtiTxh+Iwz7eY+VjimAULLHI4b0m11DhqGocXuN9sHfwQ6fFNnpZZ1TQsfloCKTXKa0KG5OkNtv3wq/iD4e/I5lsuUAKsxVhfrjeihJO1j1Db5wA7/g11gnLSwk2IWDKDZAWTZuOBqF2ff7Yd5o/VyK9/f4Nmr/a+3NYyb8M+tiPqAUuzfmY9DWK/icqKPI2Av5xr0g9N0K425HsPt7XxZGKXXQ68l3oZ5h/ohYfynYjajexHsTvXvX7bb+ZiBtdncfp9/n7V8isTKD77iuCDXt7WCOQDyMcaR/d53ANb/YkjYivnj7YgY9E7KJYHv6VbvtuT8jkX7172ODhY8WkealEfSeL/ALx5/wBcEd8NUUN1sQ3sTz+9kGtj81xhd8ZIfNju/o2J+57j9v3vEyhPJDvawVfB7VKwFWVAHHdh34H3++EGSNMx1HN5qZdOXgdpZErdqfSkf3dqBPYaj2w8+Ex/Eb6tlsb/ACL9r96wpeMOmA9Sky0TNFHJ5c09jZaUu7Gt6UMWrfc4m6aX4kkQtVH8OLCPheKbMtN1CdA3ny+XEuohp2/khRtgkIoa22tV0++DuR8RsMyoJi/MQTCF3ZzECoLO0cSk6IoVoKSfqAWgdrVMp4nV8xqLGPJLeViiWw/lsjr6d9mNqzsf73OCPhWKLMQyZfMRTSSQLNIFZlP9mUBK6n1eZasukUKJP3sCvCni3omjqufj0is1lhmY1F00kJDGwO/pfcdicLf4MAx9ZTUw382OxZVyVJpW4PGrfGgfiDNU/SM7oKa28l0cepVmUCmPuAzfrjMfCUMmX6xGWJKZfNrE5JrdmMY2HcgdvbAEfWfDOZyvVJCMtKypmNalYmYFS+oVtRsbb4bPw16SY89P1GaF8llcuraQYyF0sCoWq1MQCCWF2fvj7+MXjzO5fqLQQ5mSKNEQgJQ3YWd6s/rhSX8Sup5Wcas404ABKu3mRurgNR/etqI3GABviTxD+Z6jLm1UaGzAdRsCQK09u4XGi/8A2gWOvLMqqfPhII06mUIwe1Pa9W5HYe2AP4seEosvFlc5l18qPNKGaHfSj6Q1r7WCRWGH8apY2yPTZjqMjRkBkIApolJs8kaq29tWAKX4fdMfM+HeoQxDzZDICkY5sBDt8mj+2FjI/g31SVgPypjB7yMor+t/p98MX4QOx6b1cRuUkEQZWBoilffUNxxjPzLK0RlXNOxRQzqzspBZtIC21ud7JHGANB/FyWXKZTKdLWMiGJVJnIoTOo30jsAWJPcn7Ysfh5/G8O9Uy5NmPU478qGFfqmOfwsz8nU8tnMlnSZ4Ui1xs+7xtv8AS5sj398dfgQDJB1LLmiskQPzurrsPbcf0wBkzI8VEjT5iWCRypPI9twd8ehJQH0gl1IGoAijdkWdjtsfvgtlelSjL/m/UVicREvpIo7UmqwSu+3awR3wUynhhc9l89msvA0aQGPQNQ0qtEvqNCyFF7e+AHUJ5vhGNgiyfl5AxVuKSU3xRohuxujjJGzoMxlAWI2XCqgKKeQqqbpe29417wN1Fz4Xzqpu8RkAAG4B0te4O4skGu2ELOeGZHzOXyo8uMSyqohjbW8eoLqMjabJANmyQDqFCjQHfWZ3y+RyCr6ZXaTOswPqtm0xk1x6Vv8AXDz+KKr1Lo+V6nHHci0srC7VdwwrggP37XgF4o8YmXNyQRZbKOuW/gRedGC7JDs3qLBf5CaPuANzhm/CXx8c+0vT83HCI5I28tI4wi1/OtDbg6vfnAGOQZ1lkSVmtk0aR3pNlB22oKPnjH6REquokFssiqwIrhwCR9wK532x+ffFHRvymbngk1MyErZbck7q/G6kEbXfzjWPw06p53T0DMbhYxEXQ08pv9jW47friDrIZhknaKeJ4GJGo6R/07DcHj1DYff3vH2R7oUab7Ve/sf8RvveOZUN16q3re67muPvVfbHLAn5vmgQR79iNuf/ADikeexdrHcnjbbZQOxoV9jv3O45rjC54wJ81N1+jvt3Pvwee/8A8n8tXYA/Oi/0Pq3Hfg4XPF4qVK9LaODxz2/T+lYk6d8yLqFywQeEEBkcDa02I+496O3O2423wD/FHJPA5njfT+ZXyJlIH8oVrU8hWCKP09jg/wCDI/4r1ey2SAbG4/T5xN+LWRL5B22JjkR7oi1Noxr33Fn7+2JNLcbSPdFSqMOyMgDeoalIYEFit7bbj2NGu5Aw2sXkaN8y7CN9JESMFlmFbySbnQGBJLtdigARwH8P5WNfNzMwDRwj0IwOmWUn0IfccuR/dX5ww+EenDNl55yXPmAySSIxiH91WCUXs6QIlNn0gUNRxblQPnjGNJvDSPEnl/l5EYIus6Kcg35nroB7s127VhA6p02bM9SjniFtmTDmAoNH6VaRgSdJVWDrd8gjGy+H8mubyObydqupWX0pDGRrBFmKJ2KGxxJTftjBevFjkcqGNeS08DL21I+v9CRKR7ekYA0b8VfBn57PmeHN5RR5SLTzqCWGrah77c4T4/w0istN1bIRgbtocuQPhQBf2GExIyxCIgJKjgWT3vvW3NVsPviU5opMnmaZRCQum7VgjXVjlSb373gB28eeKE6rmIctA8cWWyy6I5Jn0h6ABYkg1wABuas/Zs8b/lc70zKxQ9QyurJeWrsxIVmaPSADpPJU7nYC7qsY2IjmJiV8uPW90WCIuo8CzQUX+gxbi6mWi8mVj5aMrUmhSQDR5FuQD6bNKCx74Ae/AubymXy+fjmz8Kvm4/LURpIVX6gTsoFb8AcYA9U6Rk28sP1JF0RIAqZSQAdzyRbGySe5wumaKNS8ZkWYSejS2yIBzqoFmJOxFVXztTmzRc23qY8sSST9yTgB7yXjHKdOyWYgyBllzGYGl8y6BAqbikTUTwTyeTfasMn4a9a6d0nzJJs4Xkmij/hrC3oG5o1fq49tq98ZcMs7INSAKSAgUIGLmwti9ek7i/t8Yu9KkgMWnMu5ETO4gRQpckKP7WiQSRuKOw2rABLqMvSDITG2edGZmKVGgWz2sn9/gXgx1nx9C3Tn6dlOnyQpYdyzlm0qVYs1Dlq3J2AIwl5PqKQu0qaSXSQCLSSqazp0tq+oaCSCCd9PzivmpSullzBdpI/4lagVs7oxP1cDjb9sAaB0bx5HBlJcvl+nwmLMaUdfzDl2ZwVpiQCODxsPffAHoHjZen5psxl8lEGooFkd30Hhipvvxvf33OAWTzMYdHmUSafL9ArSUA3DaSGJG3HO9nviDMNF/IJPoHJGz9zt/L7Dn5NbgHeo+LTLmHnjyMEUjhywCM4Idd20uSoI3YMAObxN4O6xJkpcu0P5UyyaiJJASYlJKEMbAWwGNDej8jAPLdanhhkCMyielZwdyqAjRf8Ad3Fj4GOOlhWDRaELyEVI7ABALJq6Fn3J7YAYPE/jLM9UKrKsIZTqLLGEbYH6nJsjSNhft3wy/hpn0g6hmstG2qORSYjqDBim69t7Ut9v0xnnTszKiui6CrnSwYqQTTBTuf5bJDcA0fbBDw71kR56GdlVdDiwBpB1MQ3AoUGPPYY52R3RaN65bZJm7SSrdChtyD/2NHbnbcbb4+LRv1EVuSAKHa+QaN/HbHM0FMwG9G9QBujuPj5B74jGqyCfndSL+a/vfP35oX5ltp4aPUJLGUywH5sAEdyKJrj03344I4vjC74onuSPZiNFb/c/P6898HTB35Hbe+f2v9N/fnC94oYNKnuErj55I+3+ucSNO3vI+oS2EXhOSpW/5a425HzY57fpgx4tXXkc0vNQuRV1Y32vvQ/peA/hBdUr/SQUF7H3FXRsb8ke+GnNSpDDLI9+UsbMwB5SjY01V8gH9Pt0WeKsHN7eE0zBepdREkGWymXDFV9Tit5J5NmIHJoaUH2Pvh1izE2ThTJ5cM+aUFSwI0xO5IkWIWLkI9LSmyCNKe+FvwhF5EWY6lQHkVHAp3BmlsDvzGtv96xB4CzIGZc+Ss8rRSaA8pTfSbIIBYvV6aINnnF8UBuX4Z58BY1UiU5jzZGk8rymURsEorvYJK1vZJZjd4yHxtkfKm6llioGjMLmIwOArEhqv3Dpt8fGHvwr4oIKxs0pniZdKLIUiWANEdIDXqbS6ityQKsXvS/GLp2jq0TlCyZvLtDSCyzgFRt8Exn9PjAGR5YIsLuJWSYMFCAbOjA6/UOK2FHkHEnRJ5BIqRpG7PqRQ6ggGQabs1RHYk7c44ySobElmQlVS9kHZi55pR2H/bc8Ol5WSVcu2cqKISHzUy5bXbC9IX1NsCdTGgAK74ApdR6a7Zloj5UZgiOpoxsREpOo6SfW1Cz71dYjm6fDJBlfIZmzMrukqs60DY8uh2BB+onHuk5TLNMQWlZWkEcca0ruG2BZt1UDaxR5/XHfQIY456Z1SWKQMsjMDEoiJZrWrkLUAqirwBT6/wCHJsnJ5U4VZO6h1Yj2vSTX64gTp50B1YMdyVW7QAgAttpFk7b39sX84kUscuYlzF5mVy6xKhr1MSxduB3pRZ4xYyfhls00UeWALeVrmYFiqKNy8hIAWh/KoPA3JOAK2eg8xJJZpi2Y12xdg3mL9I0EWXawbP0gDnEj5TzMmNEMK+Sbkm84eY+rgaC30jj0qdxvgtn+hZb/AHfJ5SQZiWaRS+aKFUFgaY0G521am35obVgOerevLiRfO/LjR5UgpWGo+gaKat73N3eABDutKNNEXqN3q3/YUNsHnzmUEIWEGOVsw+qSRdRWEqAo22uyx2F7DA7OTXJN5qKJGaqA0iMg70q7bVpqvf2xHnsqVr0vqCKZNQOxY+k88FStX74A5aAUyrGzFQGZiCCgGx2BrSSRuwvjFnKJI8OkBTGjBmUUrPsSbPJ0qD/y3xvjmDJuYWZJVpiiOpcAksbUANRatNkjYbb47yzqFSKUOQXYkCQULAFhaoE0PVZsdtrwBFDnKVlWOKnWrcBmWhuVarW/t7Yg6b0yWd/LijeVqJ0opY0OTQxNLltU7xoluW0RiJiyk3WxO7A9ve8aF4Z6NP0eF87OsSy644mhlc2sU16iVSyGNcc6VbbAC34v8HDpseXWXfMSxs7qD6UtqUbEHUAN9iCftgPBmx+VePy2JLame7AqglivSb173vqrtiXqnW2zmcaaem1vbAEqukdlu9NgV35x8SZX1hkMCkSt/DDNrYHUikFtIC2BfYbmzgDbvC/UhmsplpjVlND7WNSbEHexfP64JkVtsR/zEDf77g19+Lxn34NdT1Qz5c16SsoBBPOx43ABA3+e+NAlKgfBFimrY9iK7diP/gUGphssZ6DTT31o6ZrH8t/Ok9+fg/8AnjCr4nvzE52X/ua96/TDTBpHOk+3A5+/PtX7VgD4tUCRNxsn942NyKP2xjTrMkxqJYi1go+EzUr7EAr2JAuxvv8A4fbDTnOnHM5eeAn+0jcVdjURam/awOfcYVPCSDzH9tFGl+Rvzsfn4w6ZVW7V770Of+HmyaB7/fnBtq3IwnVgwPrvVV/L5TKaXQQeYZxwWkd9zXBKoAATgLkJ1SUMVBW/5t6BPNDmh274cfxiymnP69qkijYH3q1Nbe4/wwF8KdKQh81MA0OX0nQf/VkY/wAOP3piLb2UfOL6Et0UyhnHbJoeuhdfjyMqSO8yQaqyylQ+ZeEGwqqaWOJyQS5AZ9gOLwz/AI3evI5PqEaOrxSoy6xpKh9/Wh3vUqj4wtdHySorZ3MyfxXOt5mKjywL0+UaJVdtKBPXIV9OhBqL9nsu+d8PTJIsusQtpMy6XfyvWjkWx9QA7k842NRPz3hzKZfLvOcynkZnXrY/2kKy6JTFAlHW7hgCzfSKO1nCN4j8VyZmUHyxl4JYRBCz3axK4tiy7uSVIY0e4GB3iDMPJDknZmZDFo3+kPEfLNAb/QsV9ziN5IUWVvOaWVG8vLkWgVENlyrXsQSqpd3qJ4wAP6VQZzqZZFW4il35gZaojcbaqP2wQy2ejPlvOiyLDXpV6MhYM3qBGo2/1sO1AVzillRLEgmjQroevNHYsuy77cWf1x7NZDy0a9JIZAPVTUV1fQeVNjfsR84Arv8AWK0nX2XcDV234I4+MaJmRmulK2TMhkzeZVFEcZDKsRDJpZiLLBR6R9I1FuQMV+k+Co8p09uo5trOpVXLqFYkndRLf9ndAnuEvudgWc6nmM6JZX0yySyHSgBD2F+paH9nHGNADGlDHbnAAWLNt/D0qT5bMwU+pexI01xQ9XuPbBrJ5iOCdpnU+ex9EbLQhLqG81go3C6rRAO1mqANCbq7SZVInV9MROlgx02R6AUI0igGNj1N74sZTqU0ztoVFdk0SPwxDPrd2Y/TwASNguw5wAEkJDt3Nkbjc/cHv98FB0ghj6mkAUSGSMF0ChAzBhW+liqE3QNjfEWRSNpC84kZNas5X+6WIYljZHxzZvF3LdPLq4imsNESIg9NuxbTpF6gFQueBdd6sAZ+UYbMFp9NvyE1+pbI2U0OOavbFrpuXMbSNLqBRSo2f6m9NErwApJIJ3qu+PvTcxGJysbBIZFMZfMWQAVosRGLBvcad+1kXZroeVlzb5VAmYkjj0Boo2YlwGY61BAREJpNRujZ3O2AGP8ADDwPKT/tEIsgyzHSknpWUrY1Ia20DcE7FttqJwF/E/xLH1LqGqBHKCNV9O7O4BO449N6bF7A0cMn4t+Lsws79KjaKHLhYlpTVLV07HgVVgew9zhH6f02aKOSdvLQsJIleV6cMqByVXkMUpB/zgi8AcxZnKLlYLy0hdZNUrMV0zjcAK31KqkHZbveyDWJchE7z5aN/KCBQ/lNKVTTJWqzZZWcDUfYEE0Bgd1iOFEhCxSKzQKXDsdmLEh4zwVdaNEECz3x10xYoVjlkMjK7SJJGh02gUGtV3vqFiuNrvABnwrmP9ndX8ua401NE4Dg0r/SSw2YC1a/i8bC97qSdibHI+9+xrknawb74/PfVE9WpGDRg+WjhQhYIo3KXYO4snk98b30XOfmsvDOtHzI1LcfWBpYAcn1ij72MVmvrylJFpoLMNxf7kpJF7WP+IgV7bDvX74A+JJbdK7JvvtyeDx8/v8AAwwJl++kV7jY/BGqh/mBvhe8VkiRLIsLR7Ebnn+n24xXabKmWOpw4YRx4RhuR639HFe53GxFXvhsjh3ANH7nf34FHjsb42wp+FG/iuOCF79iD7+3vhr84g7XZoj9Pa77+1V87HG1uN3M1qy48jNfxoyJJy0g1MTrQ7X3BXfvd7D/ACwpeLJxEsWRjZWTLjU5HDTyAGTfuF2jH/KffGofieQuTEqDeCeKQauLsiiO+5utqs9sZd4O6QuazRackQRBp8w47Iu5H3Y+kffFzpXmpFLqlixhfp/UDlIMtPKgaQhmykBFJf0nMTX9RvZB7KOFUXqP4O+MZ+oR5uHNz+bKp2oKKRhpJGkUReMgl6pP1TPMyJqmlYLCoPphReKuwqKvO4A3ONJ/DTqOW6fLDl41EjZltEmZLbyMCQBAgFmIMCPMagdziSRjLc9k3jimy+4kymaJAuyNfoO476kTf5xRzc5tlbQ7LGY72UAKRxsNT2Dvvd98aB43iGT65m7iWZZ4WkEcotWYrq7UTTKSPnGYSODRUFTW+/Js8ewqhXxgDvqBi1DyBIE0i/MIJLfzEaQABfA5w5fhR0b8xmWHlRM8SGZPN2DSD0xKSTQXWdRoWdIHGF7wp4abP5mPLRhtbsLIFhEH1s3fbbGn5xcvk8sv5ZzmJsqGEIdCiRNGalnl1H1+ttKbkAkKoO+AFjx91dZJhkE1xLCXadipL5jNVuxA3az6UvgHsMCJsmn5SFhnJmCK6yAI2iNpBYiQkgMW3DfY8isA3zcqZgSiRjLqEiyHYluQ3q+d98F+q9aeVI4ld0WAPJqkeizSUWKqNgSSaqyb5rAAzNlXgVzN/FBVDEw3KqKVgwFUONJ3Gx37RZJ7VlYkI4r6m06lBKkgA6iNwB7kY5Ho0kKD9YBbhuw9I3BF9+9e2CXR82xAQy6FDvoiFXqkTSSWYgBdghYmwCSMAQdOWqjkEkiSLr8uJuWoiMtV3Rvbn7XjvKzM2WZQojEFyM6g6nL1HTNf2AAFfVeDPRYGhzbDJuweQOkJjAY6+AgZr0i9VsaJUA7XgZnmEPmQuzyyROwVlb+Gg/nYVux18dtr74A7RZiy9PQpJH5qyHQhJYlR9TIpcgA1twSTjWOs589Dyglke87MGSCNLEaRhQEVkO2mK7HNsTZNk4m8J+F06bEmcllGUhaKJWOj+NKdWoEn1aNZNGNAWpRZ5xlPjzriZzqeZm1kR6vQCGtglLQB+kmiaIAGAK+TieWa5po3fMxM5diHYEWyqSx0rI5QDfgN2vH3P5+TMjysyI1cTWcyNlUsAGD6AVICqKCixXfEcMglR8vFII4WvMP5oA0NGG9KkbvYIAFCz22xY6lmFjyiRDS8U6Rujq28boD5ilNvUXNFm4WqvAAjqmXaNnViR9NaUKq6dmpqIB2IBHe8Geg5hJoocvNEZF/MPJcbosgQR/xFqrFnS1k16TXfFJXly3mxOzr5iKsw0q1A0yWx1bUb2o9se6dlHmEhWRxFDH62Ar+GDYFA7szkAKb5snbAFf8AML/F12Vkj9Pl6QCy1puwNl70BZHzeNJ/CDqQkyssLD+xcMvP0vzsOaKk7/tjMcllkIYSagwKBa3rUaJK8mhvQuzWD/gDq65bqICkmKUmK22NMfQ3wdQBxwvhvraO+nnssTNon9zv8kj9ObtTyL+14WfEl+YguqStyCKu+QMNYexsrd9uT8gja/ett7HGFbxFIPMSiPpPF+/e/Y/0IxSUL8Qu7n+G+Rx4SB81t99I4o1uOeLFe3thniiFj03e4Brf7Ekdqr9MK/hP+1cCr07cXyO44+/3w0ltgKNH34uvgkf03xi7G4zVnYJP4y5gjKxouoapfXZ2OlTV9wb5HuMJWcm/J9LTL7ibOss8ldoFsRKflm1PXtp98a34u6WkuRn1Rqaidtx9LopKsN7B5422F84xzpEL9V6lEkpA16Q1cLFEm9D4RNh74t9G814KjWLFmQ301VyHT11FkzOfBOpQC0eV+kb/AMgkblt/SMNHTuoLBl8nlUmWEQZ2VcyQCSUiLSL6wur1gEgDmyO1YS165FneoiWdB5bzoChDMqZdfSFBUhvSKGw3u9q3b/D8Pm53Ln84wWVGkVFRm2QvGkjO+krSglS5JB4uxiYQwr+NkYgz/Tc7QKhtDbcgMGNniirMK++M96d0d26pmsrFl0mdmmjiU7RRkMR5hHYIt1zvWNN/FoDO9BizIXeN0fY6qBJjaz35G+PnhvqUadLnz6RLl8yMsoOZK3rqP6gCCGYzKQw7miTxgAV0DLw9MycU1Ezo0lZfzP4s0xfy4gVRQxj9ErBTdc74z+frhOcd80jkOJFkjiLKjBTYRVGkqiEUedxZvfFzxF4xzE0i558tpV4Wy8cjWbYKUaQkUDIAzUQAAeOMAeiLLPmYgZEXWPLDSNpQogrSxXdUIGknbk784ApR5UzJq16pNSxrHuzsKO49lUAD9cXsr1fVSzysB6X1NEshuMaYlF0Qmk/bjY4qyZSVAJhHoEMgjZlv6xbWSbo1sPsMfejyp+Zh1KrL5iBxI1LWru3IUCr54OAJo0jVbZmdmiZgYDujX6RLqWgBQPo9xvj70xwCXIXMeVEJKcPpQg0FIWrFsOfSScQLAgSRlmbWHKsiigYtrbVqF21DRXzgn1OAFoQuZSeJY1ZI3OnTZAETFaBf1W1GhuScAUsnBIGEkepgiec5Noqm96Ni7rSK+rcDjBbwl09pZZpgFaGMxM8KCjMGmXREicjUd+42onfArw/AhzSQyK86FmURxH+0emEdbjbUQb9r98bT1LqkHROkZdIkR80ygAgCxLpJaRgRqKq11Y9sAL341+JonkbLQIxkuNpXMhKo38qomrSJOzEDYWPc4QukZny/NykgKyTSLHK4VZGChraheoMpBNqabcHgEB+qZovPK/mGUs7N5lVqJY+qu18/F4LJnVjYSNZM6Uw1gMFe9Tax9FuPpqyl39W4FnIeGGkpQnrjmJLUKkV0LxVbeoPoaqFU1k4G9R6xHoeKOARq7o7kkM4ZbsRuAKQ3xv2xcyDytl3leCTMqjqquWby0WP1yLYN+pQBvsFZqokY76FnYY1zXmlbzETrHCFB0uXAXUSBo0gkgjt+2ALHVongE2X8gZeHM+SwMkpfQY0D6tS/VavdV/NQ4wJfp8WqNcu00jylRGxURglmArknY2NQNE/A3liyTtIxk0lI3cvA0xXRoDbb2aAStrNBR3GKWWyUjjWsYCMGUMfpGgKzUTuCLHq92rvgA3lcm0C6hIpmzMhijEJDNH5MinVpUaSGIoVXFjAfN5DRFHL5qs+sq0YNldg6tYJBDaiNuCDixlMhCjQlnLNLGSERtHlSG1jMjsCKum27VxePvUX87UIETy4oItZEaofQAGJskltTUSp9QANbYA3HpOfGagjmQUZVDabBGobMBe97Ebew4wB8VowlS73TYk/J7jbj2PveBn4P9W1ZaSE7mJ9QBrZH22N39Wr9xzeCfi9CJVFr9PHHc++4PP8Armkdey5ou1ZvpTIPCp/iPz9O2/G4J9r96rDVRN/PNA2N9+xWgd/398KfhOP+KwBr08j7/JB252343w2Im/1Hbc0BQ7XyDRv/AAxEtzvJdWFAg8RavyE/l1q8mWjR/u0d9XtZ4OMg8Ft+Xy2ezl0Vi/LxE/8AuT7Gj7rGGP69sbmiFgVIAPBsVY4or8jbiuN7xhv4h9L/ACc7ZeOxA2mcKfcgi7obDcVi10M1jaVWthz3AHpAYSa0V2KVpKUKkJqO7FEaq25P740nwzMVeBWkQ1nANDRMXdmUNoUoBXlEuuknSCb9hjL+mTqs8TSAlBIpYA6TQIuiODXftjQ53EGcmP5mcuul8vK6CUxRxtbE6ju4UDjkGyd8WJXGq5fp/m9MzeSaFoljiaNAaJYBTTAWW0619Jbc1Zxj46m83QYUBb/dswUZEj9RRyHH8T+VdyKI9TaeaxpX4a9fSXPZkI1xyNIVZktpimm28zSAFGony/5dWMzVZctJ1XJoxV1kEqBGIZ/KcmhXPoct/wBNjAC/1E5WXNIuXSdMvpHpkkUuGAJO7ekC/f57msd9G6U7xyuNEkJDeaQVDoEW9dEhqt+Bs1UcCHzKuAHFVe6gEnk218sTQ1Xx74udPd2jkMap/DgOtgtNoZgGBPdvUF1exOAC/XOlI0JkWZPN8rLO0SyahI82oNQ3JkACEgcerFAZqHVJHJGrC2kDV5TF2UKEXY0isWOnYGuRWIWStEw0wKwaqfUxK2VND1L2UEirF446Vl45fzJdhaws0XmHdm1qABX1PpLEAd8ATZpI8uzowGYTy9MclekyAerQ21ors24u9K9rx7Lr+ZEUaKx8sMSigtpQKDLISSLJq9IoAKBiQZpszCmWWMDyPMdCD2dgWBLcDYVvz2JOGDwd4L15uGTOxyiEySLmPMUqNaqzBDRLHZbawOwwA+/hl+H5yzHOakSLSTA0gBfy3sjzOAhOxJ3NUoI3wh5zNJnOqK82ZcmWRlXMKpFhbjWNUX6VYmywJpT3N4aPHviSCDLy5OPNDMHNT+dLYryYiVOgV/NsNtjzwcZrl8q0MiZhHOVcuHy6upsoxOhkatJ09yaGw98AWc51AIojlVZAY0iIVxqbyWYKdt0Ukg0ws6fm8d9LOVRhOC8Uw8yaNGWN4j6yEQ6yK9IPY2a4xwczJBmneKcZpvMYCVBbl6Op1Vtza2NZBXckbgHAaXKxeYqGQlDuZNFUD7AtZA3/AFvnAFyGSSNDJ/EXKyTUpuhqUhr8u9LlUoUdt8W+pdbllmCSJrKF3QkeWxdrYyPZskn1bmvSAKG2LOcYQPlvzRE3lsT5kMiN5kTKAukkEWpXTbcbCtsDEgi/Lea7ssisfLQjUz6j6efSsa0bJ+pjQG2AOI4D6xJF55oTSSo+pkVvmygtmXUWBNmsWcx1SSHLQmNtpIzG1mNioDWVGlQyarNgm2UgEkbYp5HM2XhUukEhUylQC/lx2bPANXZHcgYtuzTRK87GRYgsUCfQ7qSwUKAK0Aglm3NkC97wBHFnoky8SxuVczq8zV6wVvT5fbQoJ53LfGKuXZXdywcxC9wBfqJCM29aiTucFuqZSELCWSWKQL5cjMAqmTcatlICoVKUBZ03yTihmI4wy64pwscarIQ3MhsggsKRWG9HfnABbwJ1mPL9TGi/JkZ4hq3BVjSFh3o6f640DxjtKg4YJRB42Pbb2/cV3xi0voZWQsKo2RVMN6B71tjXep5xp1y8tljJArHuLPIBu9jffEHVQ6lIn6WfS4ljwqn8V6vZbJAJI3H/AJw0FzuCRfPBFn3rbf5++xrdV8MV5jWP5a42qx+o5/yw0j2Jv/qIG/ye9fB4v71F33lvSugsZf72O24J39/f9Pm+cZx+NuW9WXl5BV4ztvaEMPter/zjRY0HsL+a9+fYHb2HzthM/GTLasnE1m45qH2dT+3A2xK0csTRE1kcwZjq5khGSlpytkjf03wew3399sGtBz0ildMCpEvnSsSIwVGnUea1AKNI3YjjfAWHKO5VVUsXbQoHLMa2HzuP3w6TwR5QxRH1xRSU7rRE+ZH1ldWzJCrBRe2rf+Y4uykHv8LjBBmkVIx/ELDz5rM8hYbekHTCrabC+p2FWK3C9+MjHL9aizMDoWZY22YEBlOkh96AIrnteIllIDTTM51akqP6mcn/AOngYer2M04F7FbJO/Wd8DxZmNXklymRYKagijdmB9pHY2T781vjSdkYLMmZUW+wm5qHKSBd2yslvrDAvGbYldBXcKq+ng374nORHkOidRgILIBF6k1qNRtiyAAqTdEm7+BghlvCU0TlY85lt1rcM1C79IMTbd7XFtOj5ogrJNkm5JaWAk7+zmAHnbY8k4KyL8mXFoqv0EZk63myiskTaqmQ2Y1uMKAQoDCkAHAUkm8R9I8KyQ5iMrmcmHSmEhzCFAxF6Xs3fb0irPOL0X4fyNHpD5VywC2sUlivZig9R7//ABjlPwhmo3Kqn2Mcvbnfy6xo7615M7JHzpnhCTKz+Z5mWlCaQSkiSEmTloEv1simwTVMO9DD94f6y+Qy0qrm4xGV05dJfKQxs0rWzAvrZkQhm1DehROM9P4UzBSfOjPsKk3/AF8uvY4ij/C3MFiLFCxYSTcj/oGHHr9jZIoZvwwxmkZszlJPWSWOZQa9RJvY7Xz8XiN+myGkfN5Zgi0mqYMoEh9QXY0VJJP22vbByP8ACiXfU9Uf7jf0/rt8HH3/APC2vqn0jvSrf9ZB/WsY+RX7HDkQt4fC5PzI85lvzIPlGJJYlDQHe2JILMzciztQOIs14ajkcPP1HKAeXbFNR/iEEhPSmjY0NQOw4G2CkP4VxGmOYk0niok33o1c29c/rgzJ+HUUKKjZjOLWoqpEQG/1FQZdrAon7HjGr1Na8meHIVh0nK+QBLn8u7hlPmBJnIRRQjQBAANyWPwtcnEuSPTkUo2dzhEhbVHDlwq+oUNnYkgf5cHfDZP4RyrrT5jPOR386OrJB2XVXf8ArihH4DySlfXmbA7SRb83R1bcXX+OMLVVscKQDk6XkwtQvn1BXS0hya0Wu1umvTQO12duwrA1PyKeg5qcgEb/AJRfMFb0uqXSq6tyBV/OHp/C2VOn/eM433zaekcVwa9sRS+Bum2LXMEkb/71GST3JsA37jGfk1jhyFnysv5Krlj1GSwoZlgTy3KG1pbsUb3Nk98RjJ5d1YnKdRYsoJYL/Nq9TnYg2LAHA+cOE3gvIhVZDNHSgaUza2xHBJ0kWd/pNDHzpHhSKc7S54R/Sx/NoQo0+kkDcixwMZWog+zHDkZd1qCKPSiJOjAknz6Bo1VIAK4Pv29sOXhjqJkycS8mEsg/5SdQ7fJH7e2GnN/hdk5PW75pmIHqedDx91J34rt9sVM30PL5XRFAHVPUxJbUxJNbkCuANgMcp31z6U+ZJhp7IPc1yLXhMgyP9JGgdj77cGxv3HvhrBUe9EdmrY+4rt7jbt8BP8Lj+K+xAK9iQLsb7/4Ybgh4v5I55737GuTxYPziosfWW9axBPJYRBt9Pxx37b88cftWAP4lZIv06cbHSEcC7I0sOxI4Fi6Pf3wYcFfkfNCj9h3r98VutxmbLSxg3cLggHa9Jqjxvsav39hjpTNRmv3Od0HKD/Yx/wAL5f8AK5afPsDrX+Blr7yuDqce5jSz8MVxV8MZJ81mYw03lxZdNbzAUIY0NsRQ+omgDVliMRdf6rG0GUgiJ0QxEufeaU6nPY7DSv8A0+2GTw3kgIYspQDZkjMZlrUHyU/sY/WyimP8QqSLBGL5vCyzz415fpTysmZEEiIgAykY2EUOmwwKSofNc2zarPbBbMQzbsVcjbfW259heZFb7UTiofD0BssEG9FQsQH9JtqxYy/gbKzFR/DKkGyqKCpPAtZDT80aP+OKuy5TfUSoxx2KscwsnzSpG1BmsHkbDOe/b4rFl4WZauST+6D5tXtdj80ftvhN6/0RstO0Ti6+lq2ZTwR/l2OOegZiGLMRvNEsiA72Ppv+YVW45xy4izjself0Jyo49U93LOB7EcqjSYQv/CzPYB5u5bPevg44lSQ2f4SgUDuTqvnmbjbDM/RkkKu5SZSLFxLuD3v9sAZunQ6mHkooB4/3cfb6rb9/fEXy0yh7FbL5V9jqiLHsEX+h87nbH3y1XeQxr8s0SggUNvr+effnHMjQA15J9JItUy5uvYgf6rH2OcHiBwPgxixY/ux8cf4Y5t4Ztg4Z4VG8sVbA1JHvX2hvn2xzD1jLqwHmgsSdg96R8aYb4HOJE6jIPphkO9gCT3J5qK/nEmVmmaS/JmjFbXLJ27emL79+cdo4ayzR8iCXqClfTKy0b5lq73oCDv7isdL1eMk/x2Lj+88x22s0Yf6Cr5xdneRiQVmojvNmCDQ+I9uf9HEKQMp2jck83Nm2qhR28sY2Si0Yyzlc8zbKztvRP8YbfH8IdvnmsTszADUZQbsb5jg87BPuP/OPr5Y6NkpuLK5lhe3YkXx/jgdmRKl6cuHFDfTmBz922r/tjC5DuE44pNwfPOwr05mttt6PB/0MVs9NKNwJdV/STmlHzViu3z+mBWZTNMSVyo73QmNe/wD6nc72Md9N6RKxVpMqsa776ZDZG26tKDv746ckjXnk+usgJeUyLGtlyTmGACizVgGvmxhe8FeOXmz80LM/kShzFGzklSDqXc3uVv8AYYZvEHRwuRzDJ5Kv5LgLoCSAWLF+awFgXXOMleZcs2TlRakj9TjSyhyrkg23Ng6Tt2xNorUoSNN+2aZtc8lD+U+3Hf78jbj9qws+IHPmLZ/l/vGx8HcHbjjDSMykkYkUaldQymwANQBGw70R98LfX5R5qV2TcA7cng8fNX7+wxV0xxdhl5a06cpHHhQDzH7jRRoH3G+x2Pz8YbY9+wPfgDn2Xnc7Ec7/AK4U/Cq3I9b+jijtZ424vfbDOlff5J3996ok12PsavC37xV9hLLRohdvccj2I1UPj5Ax6Cy6hqonS3Kne/qHyP22GJJQu2rc+5Iv4G9gjuP2vbH3M2IZAKDCNgLrf0k8gb77/wCjhCGZIxKeIM/O7dO8zNCBK9Uvlit7t6Hz3GNn6Zk1TN52WON1VZFy6FfKArLoqk/xdw1+w4xl/grLV1DKaTr/AIqEAA70bHb3Wsa10GGJOm5eVtAllDSSMIkkJaRix1A70OOfjF3qW+HheTz0PuCWXzaNelnNmtjlzZ+KHPx3xay/UViOkl29wzRAj2+kjf4wKj0EWH1Xv/8ASRj7fzAXX/bE005jJInIA/uwRbH3+r2N7/8AbFNKufYlqUSv+I0+XmyokE0YkiIIXWuplbYirskc/pjNcacOorIxU5iZ9yrKuViO3fem2PvjN85CElkQXSOyi+TpNb2BvjrODUU2eu/pvWZ3adv9V/0evBHXmaCSJpGUwqWQawoKnkMzA1pPB+cEf9qKCR5g2IBP5iMn3Jopf784QfDeYdMzH5bsjMdGpVVj6tqAb0m/nD/N5lFi+YLG9iuXXsObP33++NXHdHcu5VfWtPHT6p7e0uZ2M+rrqVnJugGzES7iz234+D2xBmJnbbVECdt8zIT+8dCqB32/z6y0klW5eifqM+VXitr02dv6V74HyeIwzmsxltNkerqBB2J7IAo9qHt3w4Eu+Cl4i7Espk3to/uJcw3b2H+t8d5VC7WShKmtjmm3HxYHGKkvXks3mcmrbjfPTPV/C7e1/wDxim/iNNdnPZUAXY/NZgiz7aa+3fHRUz8Gu9DEYwTYCV3JTMDe/vtviuEOq9EPpFEj812P93atzxv74DQ+KMuWCy9QywT+ZklzTPW2wNgbgc/0wUzHiXpsbK0OdDnuHzcwAFbV6WvGPj2LmZ3xZMY/5ahJ2H9nmSDze11/r7Yjl6YG2KR0dzUGYvbY0uqtjv8APzW8LeMMsbU5mLSd7/OzWOar+HxVfaz8YpzeMciQdU8bbf8A7vMHvsNk24H6XjpGqZq5IvDoECAiSWLsSq5Y6viwSSORt73iiuQy9kK9nsBkT25q+cVcx4oyrG4s1lYQF4aTNMSfvQ2G4qjZs4qp4qhUb9SyxojhcybO9kj5/wAvfGXRPwFOIe6d4ajm1Ry5TTqV0DnLaSCRSnVqIWub0+2Mg6u8rx+Q5VTlCUWMLTtqZtZJ5dgQL+PtjQ8j4qiEnpz1SUdIjhmeQnsKkpCKvsO2EnqKRTTzPFKMyzHzmLgxMRpd5Ko6VqhdGzYA74maaM45UjlY0+w//hv1bzunoum2gJjYjkA2yEXQ7kfZcceKXIlW6FLR5B5NWP2+22A/4PWDm1ZdIqM0eA1tsdQI47c4N+LLEqCwCEreje98jn3/AHxBthjUci1pnuo5nHhdP4jjghe/Yg+98e+GSyBtd8j9Pax7+3Fd9jhb8Mz6ZGtgvpAvauRzuNq9vbB+PNx3WpTe4BYfrR1Dtx+n6w7118iZQ1s5loPxpDd9ufuCBV771t3HGJYZRQNgAHcAncX3J2scfIPviq2aj/vi/YsNz+psEj+te+PL1RAaLKfa2A4+V242oHfe+2NFlM2eJLkZPnIT07qys96I5AyEg7RkkqQO40ngex74V83kyHZfTtsCrAg/IPcHnG89QyuTzK1OkcmnYHWQ6j4O1jn/AMb4E5nwT008Aof+GYNXzuP/AJxd16uDitxSWaOak9plM3SpAFCxEa6ZLFMwrsL3HcH/AMY7g6JI4GoDcEj1xjji7YUPvd40mb8PunNxI42HDg7fAK7/AGx0n4f9O0gGWR9NGvMQfPGi6PxfvWOnyqvZz+Jb6Mvi6FJQY+WtgkEyxjgXuNfxVV3wcykXlsULwsxAYeU+oaTwLG23Fc++HSbwL03YapB3tZ13F9xoFA838Ygz3hKGOL/dfUS9m3RmNWOaDCt/TsDfxWON19dkXFdyy+l12afVQseEs8+YBy8ml1O4plO3OxHHzhNm6VIHdS6AqWsGVb2NEc832w5SZdl5Uj9MNCeEOmzxrKYwHktnJlaw5J1ahqG177Y46axVJ7kXf9R1K91zra8ruZA+SbvJH8fxFPHwCcS5fpkZFnNQqfYiT49o67/0xsieEemahWXhN8Aud6PvrA3H73xi5/sfp42GWywPsUTevvuD8e9e+JHzYemeW+FP2jEG6bEP/wBZEfskv/dBiwvTMnVvniebCQOe231svfb98bY+UymwMWXoD02iDYb8qK47A7732xFKmWH8mWIG30If6Fd/09vbGj18V4ZutBJ/5IxY5HJaLGbl191bL7H7ESf448+WyIA05jMs3/8AAgH/APsTjcGOVFVBlLHsiE7d+P6fPbEi52AEUsI+FRASPj0ftjPz4emPgT9ow2aDJbaJs0STWkwpt+ok37dscJkcuTu+Z5HEK8Vv/P7/ALjG8Q9ViXdWhFdgFsXXtRr7CxzW2JD1yv8A1IxfcMu47XQHY3Zxr8+Ppmf7fL2jCo+nZSqJzhNXtCg996LntR/f746yEcEciOIs27K4YABBsNxsUa9624/fG6S9eI9QkXf2o8djZuvgjft7Y8vX/TfmLXYhht3rnj2sbXV3h8+P5WZ/t8vzIxTxB03M56eTMQZHMIh3KlS1VzVIoA9lA2x3kfAOcdCv+z5dYYgyM2kC6r0mhtzd42X/AGvZ3mFiv5lNfeiNiPa9x+8SdUTjWpvcAsP8Sw2r/tjR/UH4ibL6f7kC/Bfhc5CBg7a5ZSC+myAFH0+7Vdn9sU/E7gyJVD0ni/fvfcf4EYPPnkJ+sX7Fhuf1Ngkf1r3wv+JZwZUo6vTsbHue67cex98RIWOy3cyZOtV1bYgWNRR2Gw9vtjvQNP8Ar3rHsexKXYivuWnyqg0B/Lf64on6mHwf6Y+49jazwawfcljX6vhbHwcQ8WRsQBVfev8ADH3Hsamy7kkqAA1/eH9cfByfg7fGxx7HsZMeCPNjS1Dbc/445ThfkG/0x7Hsc/J08InVzvv/AHv8D/lj3b9P8sex7HQ5s+ken/XvjqaBQdh/Jf649j2MmmSA8sPg/wBMeK7H4Wx8HbHsexzOxGB+lcV96x3OgANf3h/XH3HsY8GfJ8Ubn4O3xscfcyuk0Nuf8cex7GfBjyRsuy/IN/NYmRbv/q/wP+Qx8x7BdzL7Ily8KkcDj/LHyWIaeP8AV49j2OmOn+DlnqPkuWUGgP5L/XHEKgsR2/yOPY9jV9zddj//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www.sosuaonline.net/site/images/stories/sosua_images/Bibl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2891" y="548680"/>
            <a:ext cx="2867025" cy="36004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43809" y="4588520"/>
            <a:ext cx="8820679" cy="2308324"/>
          </a:xfrm>
          <a:prstGeom prst="rect">
            <a:avLst/>
          </a:prstGeom>
          <a:solidFill>
            <a:srgbClr val="FFC000"/>
          </a:solidFill>
        </p:spPr>
        <p:txBody>
          <a:bodyPr wrap="square">
            <a:spAutoFit/>
          </a:bodyPr>
          <a:lstStyle/>
          <a:p>
            <a:pPr algn="ctr"/>
            <a:r>
              <a:rPr lang="es-CO" sz="2400" i="1" dirty="0"/>
              <a:t>La intervención del Hijo de Dios entre el hombre pecador y un Dios Santo, fue lo que evitó la muerte de nuestros primeros padre, ya que ellos esperaban la sentencia </a:t>
            </a:r>
            <a:r>
              <a:rPr lang="es-CO" sz="2400" i="1" dirty="0" smtClean="0"/>
              <a:t>por </a:t>
            </a:r>
            <a:r>
              <a:rPr lang="es-CO" sz="2400" i="1" dirty="0"/>
              <a:t>su pecado, pues ellos no sabían del plan de salvación. </a:t>
            </a:r>
            <a:r>
              <a:rPr lang="es-CO" sz="2400" i="1" dirty="0" smtClean="0"/>
              <a:t>Esta intervención se realizó bajo la figura de un cordero que fue sacrificado en representación del Hijo de Dios, quien murió en lugar de Adán y Eva. </a:t>
            </a:r>
            <a:r>
              <a:rPr lang="es-CO" sz="2400" b="1" i="1" dirty="0" smtClean="0">
                <a:solidFill>
                  <a:srgbClr val="FF0000"/>
                </a:solidFill>
              </a:rPr>
              <a:t>(Lea Gé. 3:21).</a:t>
            </a:r>
            <a:endParaRPr lang="es-CO" sz="2400" b="1" i="1" dirty="0">
              <a:solidFill>
                <a:srgbClr val="FF0000"/>
              </a:solidFill>
            </a:endParaRPr>
          </a:p>
        </p:txBody>
      </p:sp>
    </p:spTree>
    <p:extLst>
      <p:ext uri="{BB962C8B-B14F-4D97-AF65-F5344CB8AC3E}">
        <p14:creationId xmlns:p14="http://schemas.microsoft.com/office/powerpoint/2010/main" val="611440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3024336"/>
          </a:xfrm>
        </p:spPr>
        <p:txBody>
          <a:bodyPr>
            <a:normAutofit fontScale="92500" lnSpcReduction="20000"/>
          </a:bodyPr>
          <a:lstStyle/>
          <a:p>
            <a:pPr marL="0" indent="0" algn="ctr">
              <a:buNone/>
            </a:pPr>
            <a:r>
              <a:rPr lang="es-CO" dirty="0" smtClean="0"/>
              <a:t>Por ende, automáticamente nuestro Salvador comenzó a desempeñar </a:t>
            </a:r>
            <a:r>
              <a:rPr lang="es-CO" dirty="0" smtClean="0"/>
              <a:t>también la función de Abogado, </a:t>
            </a:r>
            <a:r>
              <a:rPr lang="es-CO" dirty="0" smtClean="0"/>
              <a:t>sin que nuestros primeros padres lo </a:t>
            </a:r>
            <a:r>
              <a:rPr lang="es-CO" dirty="0" smtClean="0"/>
              <a:t>solicitaran </a:t>
            </a:r>
            <a:r>
              <a:rPr lang="es-CO" dirty="0" smtClean="0"/>
              <a:t>el Hijo de Dios comenzó a interceder por ellos</a:t>
            </a:r>
            <a:r>
              <a:rPr lang="es-CO" dirty="0" smtClean="0"/>
              <a:t>. </a:t>
            </a:r>
            <a:r>
              <a:rPr lang="es-CO" dirty="0" smtClean="0"/>
              <a:t>Este plan de salvación había sido concebido en la mente infinita de Dios, antes de </a:t>
            </a:r>
            <a:r>
              <a:rPr lang="es-CO" dirty="0"/>
              <a:t>l</a:t>
            </a:r>
            <a:r>
              <a:rPr lang="es-CO" dirty="0" smtClean="0"/>
              <a:t>a creación de Adán, solamente que en ese momento se puso en ejecución dicho plan. </a:t>
            </a:r>
          </a:p>
        </p:txBody>
      </p:sp>
      <p:pic>
        <p:nvPicPr>
          <p:cNvPr id="2050" name="Picture 2" descr="http://ubdavid.org/espanol/el-cielo/graphics/10_my-sins-chris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789040"/>
            <a:ext cx="3464396" cy="267765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3789040"/>
            <a:ext cx="5328592" cy="2677656"/>
          </a:xfrm>
          <a:prstGeom prst="rect">
            <a:avLst/>
          </a:prstGeom>
        </p:spPr>
        <p:txBody>
          <a:bodyPr wrap="square">
            <a:spAutoFit/>
          </a:bodyPr>
          <a:lstStyle/>
          <a:p>
            <a:pPr algn="ctr"/>
            <a:r>
              <a:rPr lang="es-CO" sz="2400" dirty="0" smtClean="0"/>
              <a:t>Yo pienso </a:t>
            </a:r>
            <a:r>
              <a:rPr lang="es-CO" sz="2400" dirty="0"/>
              <a:t>que aquí, usted y yo, no podemos menos que alabar a Dios por su gran amor hacia nosotros los pecadores, cómo, en lugar de castigarnos con la muerte, permite que su propio Hijo este dispuesto a morir en nuestro lugar. Alabado sea Dios por ello. Amen.      </a:t>
            </a:r>
            <a:endParaRPr lang="es-CO" sz="2400" dirty="0"/>
          </a:p>
        </p:txBody>
      </p:sp>
    </p:spTree>
    <p:extLst>
      <p:ext uri="{BB962C8B-B14F-4D97-AF65-F5344CB8AC3E}">
        <p14:creationId xmlns:p14="http://schemas.microsoft.com/office/powerpoint/2010/main" val="3257534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wipe(down)">
                                      <p:cBhvr>
                                        <p:cTn id="12" dur="580">
                                          <p:stCondLst>
                                            <p:cond delay="0"/>
                                          </p:stCondLst>
                                        </p:cTn>
                                        <p:tgtEl>
                                          <p:spTgt spid="2050"/>
                                        </p:tgtEl>
                                      </p:cBhvr>
                                    </p:animEffect>
                                    <p:anim calcmode="lin" valueType="num">
                                      <p:cBhvr>
                                        <p:cTn id="13"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8" dur="26">
                                          <p:stCondLst>
                                            <p:cond delay="650"/>
                                          </p:stCondLst>
                                        </p:cTn>
                                        <p:tgtEl>
                                          <p:spTgt spid="2050"/>
                                        </p:tgtEl>
                                      </p:cBhvr>
                                      <p:to x="100000" y="60000"/>
                                    </p:animScale>
                                    <p:animScale>
                                      <p:cBhvr>
                                        <p:cTn id="19" dur="166" decel="50000">
                                          <p:stCondLst>
                                            <p:cond delay="676"/>
                                          </p:stCondLst>
                                        </p:cTn>
                                        <p:tgtEl>
                                          <p:spTgt spid="2050"/>
                                        </p:tgtEl>
                                      </p:cBhvr>
                                      <p:to x="100000" y="100000"/>
                                    </p:animScale>
                                    <p:animScale>
                                      <p:cBhvr>
                                        <p:cTn id="20" dur="26">
                                          <p:stCondLst>
                                            <p:cond delay="1312"/>
                                          </p:stCondLst>
                                        </p:cTn>
                                        <p:tgtEl>
                                          <p:spTgt spid="2050"/>
                                        </p:tgtEl>
                                      </p:cBhvr>
                                      <p:to x="100000" y="80000"/>
                                    </p:animScale>
                                    <p:animScale>
                                      <p:cBhvr>
                                        <p:cTn id="21" dur="166" decel="50000">
                                          <p:stCondLst>
                                            <p:cond delay="1338"/>
                                          </p:stCondLst>
                                        </p:cTn>
                                        <p:tgtEl>
                                          <p:spTgt spid="2050"/>
                                        </p:tgtEl>
                                      </p:cBhvr>
                                      <p:to x="100000" y="100000"/>
                                    </p:animScale>
                                    <p:animScale>
                                      <p:cBhvr>
                                        <p:cTn id="22" dur="26">
                                          <p:stCondLst>
                                            <p:cond delay="1642"/>
                                          </p:stCondLst>
                                        </p:cTn>
                                        <p:tgtEl>
                                          <p:spTgt spid="2050"/>
                                        </p:tgtEl>
                                      </p:cBhvr>
                                      <p:to x="100000" y="90000"/>
                                    </p:animScale>
                                    <p:animScale>
                                      <p:cBhvr>
                                        <p:cTn id="23" dur="166" decel="50000">
                                          <p:stCondLst>
                                            <p:cond delay="1668"/>
                                          </p:stCondLst>
                                        </p:cTn>
                                        <p:tgtEl>
                                          <p:spTgt spid="2050"/>
                                        </p:tgtEl>
                                      </p:cBhvr>
                                      <p:to x="100000" y="100000"/>
                                    </p:animScale>
                                    <p:animScale>
                                      <p:cBhvr>
                                        <p:cTn id="24" dur="26">
                                          <p:stCondLst>
                                            <p:cond delay="1808"/>
                                          </p:stCondLst>
                                        </p:cTn>
                                        <p:tgtEl>
                                          <p:spTgt spid="2050"/>
                                        </p:tgtEl>
                                      </p:cBhvr>
                                      <p:to x="100000" y="95000"/>
                                    </p:animScale>
                                    <p:animScale>
                                      <p:cBhvr>
                                        <p:cTn id="25"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3" y="260648"/>
            <a:ext cx="6209481" cy="3600400"/>
          </a:xfrm>
        </p:spPr>
        <p:txBody>
          <a:bodyPr>
            <a:normAutofit fontScale="92500" lnSpcReduction="10000"/>
          </a:bodyPr>
          <a:lstStyle/>
          <a:p>
            <a:pPr marL="0" indent="0" algn="ctr">
              <a:buNone/>
            </a:pPr>
            <a:r>
              <a:rPr lang="es-CO" dirty="0" smtClean="0"/>
              <a:t>Y de esa forma, se continuaron sacrificando innumerables corderos durante cuatro mil años, toda persona que reconocía su pecado, escogía un cordero, y arrepentido confesaba su pecado sobre la cabeza del cordero, luego lo sacrificaba en representación del Hijo de Dios.</a:t>
            </a:r>
          </a:p>
          <a:p>
            <a:endParaRPr lang="es-CO" dirty="0"/>
          </a:p>
        </p:txBody>
      </p:sp>
      <p:pic>
        <p:nvPicPr>
          <p:cNvPr id="3074" name="Picture 2" descr="http://t2.gstatic.com/images?q=tbn:ANd9GcT5V4lVhEiSjUr41DE6VByqcoGnpwO0TJlxrTvDbOVMrzVamlsAj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7025" y="260648"/>
            <a:ext cx="2466975" cy="36004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79912" y="4180114"/>
            <a:ext cx="5183113" cy="2677656"/>
          </a:xfrm>
          <a:prstGeom prst="rect">
            <a:avLst/>
          </a:prstGeom>
        </p:spPr>
        <p:txBody>
          <a:bodyPr wrap="square">
            <a:spAutoFit/>
          </a:bodyPr>
          <a:lstStyle/>
          <a:p>
            <a:pPr algn="ctr"/>
            <a:r>
              <a:rPr lang="es-CO" sz="2800" dirty="0" smtClean="0"/>
              <a:t> </a:t>
            </a:r>
            <a:r>
              <a:rPr lang="es-CO" sz="2800" dirty="0"/>
              <a:t>Jesús </a:t>
            </a:r>
            <a:r>
              <a:rPr lang="es-CO" sz="2800" dirty="0" smtClean="0"/>
              <a:t>dijo hablando de si mismo: </a:t>
            </a:r>
            <a:r>
              <a:rPr lang="es-CO" sz="2800" dirty="0"/>
              <a:t>«</a:t>
            </a:r>
            <a:r>
              <a:rPr lang="es-CO" sz="2800" i="1" dirty="0">
                <a:latin typeface="Agency FB" pitchFamily="34" charset="0"/>
              </a:rPr>
              <a:t>Porque de tal manera amó Dios al mundo, que </a:t>
            </a:r>
            <a:r>
              <a:rPr lang="es-CO" sz="2800" i="1" dirty="0" err="1" smtClean="0">
                <a:latin typeface="Agency FB" pitchFamily="34" charset="0"/>
              </a:rPr>
              <a:t>dió</a:t>
            </a:r>
            <a:r>
              <a:rPr lang="es-CO" sz="2800" i="1" dirty="0" smtClean="0">
                <a:latin typeface="Agency FB" pitchFamily="34" charset="0"/>
              </a:rPr>
              <a:t> </a:t>
            </a:r>
            <a:r>
              <a:rPr lang="es-CO" sz="2800" i="1" dirty="0">
                <a:latin typeface="Agency FB" pitchFamily="34" charset="0"/>
              </a:rPr>
              <a:t>a su Hijo unigénito; para que todo aquel que en él creyere, no se pierda, mas tenga vida eterna</a:t>
            </a:r>
            <a:r>
              <a:rPr lang="es-CO" sz="2800" dirty="0"/>
              <a:t>».</a:t>
            </a:r>
          </a:p>
          <a:p>
            <a:pPr algn="ctr"/>
            <a:r>
              <a:rPr lang="es-CO" sz="2800" dirty="0"/>
              <a:t> </a:t>
            </a:r>
            <a:r>
              <a:rPr lang="es-CO" sz="2800" dirty="0">
                <a:solidFill>
                  <a:srgbClr val="FF0000"/>
                </a:solidFill>
              </a:rPr>
              <a:t>(Juan 3:16).</a:t>
            </a:r>
            <a:endParaRPr lang="es-CO" sz="2800" dirty="0">
              <a:solidFill>
                <a:srgbClr val="FF0000"/>
              </a:solidFill>
            </a:endParaRPr>
          </a:p>
        </p:txBody>
      </p:sp>
      <p:pic>
        <p:nvPicPr>
          <p:cNvPr id="3076" name="Picture 4" descr="http://www.aqplink.com/imagenes_blogs/roguemos/enero/cristo-elcordero-de-di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180114"/>
            <a:ext cx="3384376" cy="2489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8786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076"/>
                                        </p:tgtEl>
                                        <p:attrNameLst>
                                          <p:attrName>style.visibility</p:attrName>
                                        </p:attrNameLst>
                                      </p:cBhvr>
                                      <p:to>
                                        <p:strVal val="visible"/>
                                      </p:to>
                                    </p:set>
                                    <p:animEffect transition="in" filter="wheel(1)">
                                      <p:cBhvr>
                                        <p:cTn id="15" dur="2000"/>
                                        <p:tgtEl>
                                          <p:spTgt spid="3076"/>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832648"/>
          </a:xfrm>
        </p:spPr>
        <p:txBody>
          <a:bodyPr>
            <a:normAutofit fontScale="92500" lnSpcReduction="10000"/>
          </a:bodyPr>
          <a:lstStyle/>
          <a:p>
            <a:pPr marL="0" indent="0" algn="ctr">
              <a:buNone/>
            </a:pPr>
            <a:r>
              <a:rPr lang="es-CO" dirty="0" smtClean="0"/>
              <a:t>Es así, como Jesús, el Hijo de </a:t>
            </a:r>
            <a:r>
              <a:rPr lang="es-CO" dirty="0" smtClean="0"/>
              <a:t>Dios</a:t>
            </a:r>
            <a:r>
              <a:rPr lang="es-CO" dirty="0" smtClean="0"/>
              <a:t>, murió en la cruz en su lugar y el mío, pagando nuestros delitos, convirtiéndose en nuestro Salvador.</a:t>
            </a:r>
          </a:p>
          <a:p>
            <a:endParaRPr lang="es-CO" dirty="0"/>
          </a:p>
          <a:p>
            <a:pPr marL="0" indent="0" algn="ctr">
              <a:buNone/>
            </a:pPr>
            <a:r>
              <a:rPr lang="es-CO" dirty="0" smtClean="0"/>
              <a:t>Y so solo eso, sino que el apóstol San Juan nos dice: «</a:t>
            </a:r>
            <a:r>
              <a:rPr lang="es-CO" dirty="0" smtClean="0">
                <a:latin typeface="Agency FB" pitchFamily="34" charset="0"/>
              </a:rPr>
              <a:t>Y </a:t>
            </a:r>
            <a:r>
              <a:rPr lang="es-CO" dirty="0">
                <a:latin typeface="Agency FB" pitchFamily="34" charset="0"/>
              </a:rPr>
              <a:t>si alguno peca, </a:t>
            </a:r>
            <a:r>
              <a:rPr lang="es-CO" i="1" u="sng" dirty="0">
                <a:latin typeface="Agency FB" pitchFamily="34" charset="0"/>
              </a:rPr>
              <a:t>Abogado</a:t>
            </a:r>
            <a:r>
              <a:rPr lang="es-CO" dirty="0">
                <a:latin typeface="Agency FB" pitchFamily="34" charset="0"/>
              </a:rPr>
              <a:t> tenemos para con el Padre, a Jesucristo el justo</a:t>
            </a:r>
            <a:r>
              <a:rPr lang="es-CO" dirty="0"/>
              <a:t>»</a:t>
            </a:r>
            <a:r>
              <a:rPr lang="es-CO" dirty="0">
                <a:solidFill>
                  <a:srgbClr val="FF0000"/>
                </a:solidFill>
              </a:rPr>
              <a:t> (1Juan 2:1</a:t>
            </a:r>
            <a:r>
              <a:rPr lang="es-CO" dirty="0" smtClean="0">
                <a:solidFill>
                  <a:srgbClr val="FF0000"/>
                </a:solidFill>
              </a:rPr>
              <a:t>).</a:t>
            </a:r>
          </a:p>
          <a:p>
            <a:pPr marL="0" indent="0" algn="ctr">
              <a:buNone/>
            </a:pPr>
            <a:endParaRPr lang="es-CO" dirty="0" smtClean="0">
              <a:solidFill>
                <a:srgbClr val="FF0000"/>
              </a:solidFill>
            </a:endParaRPr>
          </a:p>
          <a:p>
            <a:pPr marL="0" indent="0" algn="ctr">
              <a:buNone/>
            </a:pPr>
            <a:r>
              <a:rPr lang="es-CO" dirty="0" smtClean="0">
                <a:solidFill>
                  <a:srgbClr val="FF0000"/>
                </a:solidFill>
              </a:rPr>
              <a:t>Es decir: Que si </a:t>
            </a:r>
            <a:r>
              <a:rPr lang="es-CO" dirty="0" smtClean="0">
                <a:solidFill>
                  <a:srgbClr val="FF0000"/>
                </a:solidFill>
              </a:rPr>
              <a:t>nosotros, antes </a:t>
            </a:r>
            <a:r>
              <a:rPr lang="es-CO" dirty="0" smtClean="0">
                <a:solidFill>
                  <a:srgbClr val="FF0000"/>
                </a:solidFill>
              </a:rPr>
              <a:t>de conocerlo, o después de haberlo conocido, por alguna razón pecamos, tenemos en el cielo un Abogado, el mismo que murió por nosotros, el Hijo de Dios, Cristo Jesús. Alabado sea Dios por ello. Amen.</a:t>
            </a:r>
          </a:p>
          <a:p>
            <a:pPr marL="0" indent="0" algn="ctr">
              <a:buNone/>
            </a:pPr>
            <a:endParaRPr lang="es-CO" dirty="0" smtClean="0">
              <a:solidFill>
                <a:srgbClr val="FF0000"/>
              </a:solidFill>
            </a:endParaRPr>
          </a:p>
          <a:p>
            <a:endParaRPr lang="es-CO" dirty="0"/>
          </a:p>
        </p:txBody>
      </p:sp>
    </p:spTree>
    <p:extLst>
      <p:ext uri="{BB962C8B-B14F-4D97-AF65-F5344CB8AC3E}">
        <p14:creationId xmlns:p14="http://schemas.microsoft.com/office/powerpoint/2010/main" val="1701880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wipe(down)">
                                      <p:cBhvr>
                                        <p:cTn id="43" dur="580">
                                          <p:stCondLst>
                                            <p:cond delay="0"/>
                                          </p:stCondLst>
                                        </p:cTn>
                                        <p:tgtEl>
                                          <p:spTgt spid="3">
                                            <p:txEl>
                                              <p:pRg st="4" end="4"/>
                                            </p:txEl>
                                          </p:spTgt>
                                        </p:tgtEl>
                                      </p:cBhvr>
                                    </p:animEffect>
                                    <p:anim calcmode="lin" valueType="num">
                                      <p:cBhvr>
                                        <p:cTn id="4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4" end="4"/>
                                            </p:txEl>
                                          </p:spTgt>
                                        </p:tgtEl>
                                      </p:cBhvr>
                                      <p:to x="100000" y="60000"/>
                                    </p:animScale>
                                    <p:animScale>
                                      <p:cBhvr>
                                        <p:cTn id="50" dur="166" decel="50000">
                                          <p:stCondLst>
                                            <p:cond delay="676"/>
                                          </p:stCondLst>
                                        </p:cTn>
                                        <p:tgtEl>
                                          <p:spTgt spid="3">
                                            <p:txEl>
                                              <p:pRg st="4" end="4"/>
                                            </p:txEl>
                                          </p:spTgt>
                                        </p:tgtEl>
                                      </p:cBhvr>
                                      <p:to x="100000" y="100000"/>
                                    </p:animScale>
                                    <p:animScale>
                                      <p:cBhvr>
                                        <p:cTn id="51" dur="26">
                                          <p:stCondLst>
                                            <p:cond delay="1312"/>
                                          </p:stCondLst>
                                        </p:cTn>
                                        <p:tgtEl>
                                          <p:spTgt spid="3">
                                            <p:txEl>
                                              <p:pRg st="4" end="4"/>
                                            </p:txEl>
                                          </p:spTgt>
                                        </p:tgtEl>
                                      </p:cBhvr>
                                      <p:to x="100000" y="80000"/>
                                    </p:animScale>
                                    <p:animScale>
                                      <p:cBhvr>
                                        <p:cTn id="52" dur="166" decel="50000">
                                          <p:stCondLst>
                                            <p:cond delay="1338"/>
                                          </p:stCondLst>
                                        </p:cTn>
                                        <p:tgtEl>
                                          <p:spTgt spid="3">
                                            <p:txEl>
                                              <p:pRg st="4" end="4"/>
                                            </p:txEl>
                                          </p:spTgt>
                                        </p:tgtEl>
                                      </p:cBhvr>
                                      <p:to x="100000" y="100000"/>
                                    </p:animScale>
                                    <p:animScale>
                                      <p:cBhvr>
                                        <p:cTn id="53" dur="26">
                                          <p:stCondLst>
                                            <p:cond delay="1642"/>
                                          </p:stCondLst>
                                        </p:cTn>
                                        <p:tgtEl>
                                          <p:spTgt spid="3">
                                            <p:txEl>
                                              <p:pRg st="4" end="4"/>
                                            </p:txEl>
                                          </p:spTgt>
                                        </p:tgtEl>
                                      </p:cBhvr>
                                      <p:to x="100000" y="90000"/>
                                    </p:animScale>
                                    <p:animScale>
                                      <p:cBhvr>
                                        <p:cTn id="54" dur="166" decel="50000">
                                          <p:stCondLst>
                                            <p:cond delay="1668"/>
                                          </p:stCondLst>
                                        </p:cTn>
                                        <p:tgtEl>
                                          <p:spTgt spid="3">
                                            <p:txEl>
                                              <p:pRg st="4" end="4"/>
                                            </p:txEl>
                                          </p:spTgt>
                                        </p:tgtEl>
                                      </p:cBhvr>
                                      <p:to x="100000" y="100000"/>
                                    </p:animScale>
                                    <p:animScale>
                                      <p:cBhvr>
                                        <p:cTn id="55" dur="26">
                                          <p:stCondLst>
                                            <p:cond delay="1808"/>
                                          </p:stCondLst>
                                        </p:cTn>
                                        <p:tgtEl>
                                          <p:spTgt spid="3">
                                            <p:txEl>
                                              <p:pRg st="4" end="4"/>
                                            </p:txEl>
                                          </p:spTgt>
                                        </p:tgtEl>
                                      </p:cBhvr>
                                      <p:to x="100000" y="95000"/>
                                    </p:animScale>
                                    <p:animScale>
                                      <p:cBhvr>
                                        <p:cTn id="5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3024334"/>
          </a:xfrm>
        </p:spPr>
        <p:txBody>
          <a:bodyPr>
            <a:normAutofit/>
          </a:bodyPr>
          <a:lstStyle/>
          <a:p>
            <a:pPr marL="0" indent="0" algn="ctr">
              <a:buNone/>
            </a:pPr>
            <a:r>
              <a:rPr lang="es-CO" sz="2800" b="1" u="sng" dirty="0" smtClean="0">
                <a:solidFill>
                  <a:srgbClr val="FF0000"/>
                </a:solidFill>
              </a:rPr>
              <a:t>¿</a:t>
            </a:r>
            <a:r>
              <a:rPr lang="es-CO" sz="2800" b="1" u="sng" dirty="0">
                <a:solidFill>
                  <a:srgbClr val="FF0000"/>
                </a:solidFill>
              </a:rPr>
              <a:t>Cuál es la razón para </a:t>
            </a:r>
            <a:r>
              <a:rPr lang="es-CO" sz="2800" b="1" u="sng" dirty="0" smtClean="0">
                <a:solidFill>
                  <a:srgbClr val="FF0000"/>
                </a:solidFill>
              </a:rPr>
              <a:t>que Cristo sea el Salvador y el Abogado</a:t>
            </a:r>
            <a:r>
              <a:rPr lang="es-CO" sz="2800" b="1" u="sng" dirty="0" smtClean="0">
                <a:solidFill>
                  <a:srgbClr val="FF0000"/>
                </a:solidFill>
              </a:rPr>
              <a:t>?</a:t>
            </a:r>
            <a:endParaRPr lang="es-CO" sz="2800" b="1" u="sng" dirty="0">
              <a:solidFill>
                <a:srgbClr val="FF0000"/>
              </a:solidFill>
            </a:endParaRPr>
          </a:p>
          <a:p>
            <a:pPr marL="0" indent="0" algn="ctr">
              <a:buNone/>
            </a:pPr>
            <a:r>
              <a:rPr lang="es-CO" sz="2800" dirty="0"/>
              <a:t>¡</a:t>
            </a:r>
            <a:r>
              <a:rPr lang="es-CO" sz="2800" b="1" dirty="0">
                <a:latin typeface="Agency FB" pitchFamily="34" charset="0"/>
              </a:rPr>
              <a:t>Porque no quiere que ninguno se pierda</a:t>
            </a:r>
            <a:r>
              <a:rPr lang="es-CO" sz="2800" b="1" dirty="0"/>
              <a:t>! </a:t>
            </a:r>
            <a:r>
              <a:rPr lang="es-CO" sz="2800" b="1" dirty="0">
                <a:solidFill>
                  <a:srgbClr val="FF0000"/>
                </a:solidFill>
              </a:rPr>
              <a:t>(Lea 2Pedro 3:9). </a:t>
            </a:r>
            <a:endParaRPr lang="es-CO" sz="2800" b="1" dirty="0" smtClean="0">
              <a:solidFill>
                <a:srgbClr val="FF0000"/>
              </a:solidFill>
            </a:endParaRPr>
          </a:p>
          <a:p>
            <a:pPr marL="0" indent="0" algn="ctr">
              <a:buNone/>
            </a:pPr>
            <a:endParaRPr lang="es-CO" sz="2800" b="1" dirty="0" smtClean="0">
              <a:solidFill>
                <a:srgbClr val="FF0000"/>
              </a:solidFill>
            </a:endParaRPr>
          </a:p>
          <a:p>
            <a:pPr marL="0" indent="0" algn="ctr">
              <a:buNone/>
            </a:pPr>
            <a:r>
              <a:rPr lang="es-CO" sz="2800" b="1" dirty="0" smtClean="0">
                <a:solidFill>
                  <a:srgbClr val="FF0000"/>
                </a:solidFill>
              </a:rPr>
              <a:t>¿Hasta cuando desempeñará estas dos funciones el Hijo de Dios, la de Salvador, y Abogado</a:t>
            </a:r>
            <a:r>
              <a:rPr lang="es-CO" sz="2800" b="1" dirty="0" smtClean="0">
                <a:solidFill>
                  <a:srgbClr val="FF0000"/>
                </a:solidFill>
              </a:rPr>
              <a:t>?</a:t>
            </a:r>
            <a:endParaRPr lang="es-CO" sz="2800" b="1" dirty="0" smtClean="0">
              <a:solidFill>
                <a:srgbClr val="FF0000"/>
              </a:solidFill>
            </a:endParaRPr>
          </a:p>
        </p:txBody>
      </p:sp>
      <p:sp>
        <p:nvSpPr>
          <p:cNvPr id="2" name="1 Rectángulo"/>
          <p:cNvSpPr/>
          <p:nvPr/>
        </p:nvSpPr>
        <p:spPr>
          <a:xfrm>
            <a:off x="199289" y="3938724"/>
            <a:ext cx="4896544" cy="2246769"/>
          </a:xfrm>
          <a:prstGeom prst="rect">
            <a:avLst/>
          </a:prstGeom>
        </p:spPr>
        <p:txBody>
          <a:bodyPr wrap="square">
            <a:spAutoFit/>
          </a:bodyPr>
          <a:lstStyle/>
          <a:p>
            <a:pPr algn="ctr"/>
            <a:r>
              <a:rPr lang="es-CO" sz="2800" dirty="0"/>
              <a:t>Jesús la desempeñará, hasta que sea predicado el evangelio a la ultima persona que habite en este planeta para interceder por él.</a:t>
            </a:r>
            <a:r>
              <a:rPr lang="es-CO" sz="2800" dirty="0">
                <a:solidFill>
                  <a:srgbClr val="FF0000"/>
                </a:solidFill>
              </a:rPr>
              <a:t> </a:t>
            </a:r>
            <a:r>
              <a:rPr lang="es-CO" sz="2800" b="1" dirty="0">
                <a:solidFill>
                  <a:srgbClr val="FF0000"/>
                </a:solidFill>
              </a:rPr>
              <a:t>(Lea Mateo 24:14). </a:t>
            </a:r>
            <a:endParaRPr lang="es-CO" sz="2800" dirty="0">
              <a:solidFill>
                <a:srgbClr val="FF0000"/>
              </a:solidFill>
            </a:endParaRPr>
          </a:p>
        </p:txBody>
      </p:sp>
      <p:pic>
        <p:nvPicPr>
          <p:cNvPr id="4098" name="Picture 2" descr="http://1.bp.blogspot.com/_920rZAL3YA0/S-6M7hwabWI/AAAAAAAAAU4/jFo88F-ww4s/s1600/evangelizan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1" y="3284983"/>
            <a:ext cx="3920175" cy="3554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1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1)">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heel(1)">
                                      <p:cBhvr>
                                        <p:cTn id="22" dur="2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4098"/>
                                        </p:tgtEl>
                                        <p:attrNameLst>
                                          <p:attrName>style.visibility</p:attrName>
                                        </p:attrNameLst>
                                      </p:cBhvr>
                                      <p:to>
                                        <p:strVal val="visible"/>
                                      </p:to>
                                    </p:set>
                                    <p:animEffect transition="in" filter="wipe(down)">
                                      <p:cBhvr>
                                        <p:cTn id="27" dur="580">
                                          <p:stCondLst>
                                            <p:cond delay="0"/>
                                          </p:stCondLst>
                                        </p:cTn>
                                        <p:tgtEl>
                                          <p:spTgt spid="4098"/>
                                        </p:tgtEl>
                                      </p:cBhvr>
                                    </p:animEffect>
                                    <p:anim calcmode="lin" valueType="num">
                                      <p:cBhvr>
                                        <p:cTn id="28"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33" dur="26">
                                          <p:stCondLst>
                                            <p:cond delay="650"/>
                                          </p:stCondLst>
                                        </p:cTn>
                                        <p:tgtEl>
                                          <p:spTgt spid="4098"/>
                                        </p:tgtEl>
                                      </p:cBhvr>
                                      <p:to x="100000" y="60000"/>
                                    </p:animScale>
                                    <p:animScale>
                                      <p:cBhvr>
                                        <p:cTn id="34" dur="166" decel="50000">
                                          <p:stCondLst>
                                            <p:cond delay="676"/>
                                          </p:stCondLst>
                                        </p:cTn>
                                        <p:tgtEl>
                                          <p:spTgt spid="4098"/>
                                        </p:tgtEl>
                                      </p:cBhvr>
                                      <p:to x="100000" y="100000"/>
                                    </p:animScale>
                                    <p:animScale>
                                      <p:cBhvr>
                                        <p:cTn id="35" dur="26">
                                          <p:stCondLst>
                                            <p:cond delay="1312"/>
                                          </p:stCondLst>
                                        </p:cTn>
                                        <p:tgtEl>
                                          <p:spTgt spid="4098"/>
                                        </p:tgtEl>
                                      </p:cBhvr>
                                      <p:to x="100000" y="80000"/>
                                    </p:animScale>
                                    <p:animScale>
                                      <p:cBhvr>
                                        <p:cTn id="36" dur="166" decel="50000">
                                          <p:stCondLst>
                                            <p:cond delay="1338"/>
                                          </p:stCondLst>
                                        </p:cTn>
                                        <p:tgtEl>
                                          <p:spTgt spid="4098"/>
                                        </p:tgtEl>
                                      </p:cBhvr>
                                      <p:to x="100000" y="100000"/>
                                    </p:animScale>
                                    <p:animScale>
                                      <p:cBhvr>
                                        <p:cTn id="37" dur="26">
                                          <p:stCondLst>
                                            <p:cond delay="1642"/>
                                          </p:stCondLst>
                                        </p:cTn>
                                        <p:tgtEl>
                                          <p:spTgt spid="4098"/>
                                        </p:tgtEl>
                                      </p:cBhvr>
                                      <p:to x="100000" y="90000"/>
                                    </p:animScale>
                                    <p:animScale>
                                      <p:cBhvr>
                                        <p:cTn id="38" dur="166" decel="50000">
                                          <p:stCondLst>
                                            <p:cond delay="1668"/>
                                          </p:stCondLst>
                                        </p:cTn>
                                        <p:tgtEl>
                                          <p:spTgt spid="4098"/>
                                        </p:tgtEl>
                                      </p:cBhvr>
                                      <p:to x="100000" y="100000"/>
                                    </p:animScale>
                                    <p:animScale>
                                      <p:cBhvr>
                                        <p:cTn id="39" dur="26">
                                          <p:stCondLst>
                                            <p:cond delay="1808"/>
                                          </p:stCondLst>
                                        </p:cTn>
                                        <p:tgtEl>
                                          <p:spTgt spid="4098"/>
                                        </p:tgtEl>
                                      </p:cBhvr>
                                      <p:to x="100000" y="95000"/>
                                    </p:animScale>
                                    <p:animScale>
                                      <p:cBhvr>
                                        <p:cTn id="40" dur="166" decel="50000">
                                          <p:stCondLst>
                                            <p:cond delay="1834"/>
                                          </p:stCondLst>
                                        </p:cTn>
                                        <p:tgtEl>
                                          <p:spTgt spid="409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a:bodyPr>
          <a:lstStyle/>
          <a:p>
            <a:pPr marL="0" indent="0" algn="ctr">
              <a:buNone/>
            </a:pPr>
            <a:r>
              <a:rPr lang="es-CO" sz="3800" b="1" u="sng" dirty="0" smtClean="0">
                <a:solidFill>
                  <a:srgbClr val="FF0000"/>
                </a:solidFill>
              </a:rPr>
              <a:t>¿Cuándo se inicia su función de Juez?</a:t>
            </a:r>
          </a:p>
          <a:p>
            <a:pPr marL="0" indent="0" algn="ctr">
              <a:buNone/>
            </a:pPr>
            <a:endParaRPr lang="es-CO" dirty="0"/>
          </a:p>
          <a:p>
            <a:pPr marL="0" indent="0" algn="ctr">
              <a:buNone/>
            </a:pPr>
            <a:r>
              <a:rPr lang="es-CO" dirty="0" smtClean="0"/>
              <a:t>La función de juez tiene dos etapas, llamadas: «investigativa, y ejecutiva»</a:t>
            </a:r>
          </a:p>
          <a:p>
            <a:pPr marL="0" indent="0" algn="ctr">
              <a:buNone/>
            </a:pPr>
            <a:endParaRPr lang="es-CO" dirty="0"/>
          </a:p>
          <a:p>
            <a:pPr marL="0" indent="0" algn="ctr">
              <a:buNone/>
            </a:pPr>
            <a:r>
              <a:rPr lang="es-CO" dirty="0" smtClean="0"/>
              <a:t>El «juicio investigativo» se inició en 1844, cundo Nuestro Señor Jesucristo paso del lugar Santo al Santísimo en el Santuario celestial, para hacer la purificación del Santuario. En esa fecha según la profecía de los 2300 días de </a:t>
            </a:r>
            <a:r>
              <a:rPr lang="es-CO" dirty="0" smtClean="0">
                <a:solidFill>
                  <a:srgbClr val="FF0000"/>
                </a:solidFill>
              </a:rPr>
              <a:t>(</a:t>
            </a:r>
            <a:r>
              <a:rPr lang="es-CO" dirty="0">
                <a:solidFill>
                  <a:srgbClr val="FF0000"/>
                </a:solidFill>
              </a:rPr>
              <a:t>D</a:t>
            </a:r>
            <a:r>
              <a:rPr lang="es-CO" dirty="0" smtClean="0">
                <a:solidFill>
                  <a:srgbClr val="FF0000"/>
                </a:solidFill>
              </a:rPr>
              <a:t>aniel 8:14)</a:t>
            </a:r>
            <a:r>
              <a:rPr lang="es-CO" dirty="0" smtClean="0"/>
              <a:t>, se inició el juicio de la iglesia </a:t>
            </a:r>
            <a:r>
              <a:rPr lang="es-CO" dirty="0" smtClean="0">
                <a:solidFill>
                  <a:srgbClr val="FF0000"/>
                </a:solidFill>
              </a:rPr>
              <a:t>(Lea 1Pedro 4:17</a:t>
            </a:r>
            <a:r>
              <a:rPr lang="es-CO" dirty="0" smtClean="0">
                <a:solidFill>
                  <a:srgbClr val="FF0000"/>
                </a:solidFill>
              </a:rPr>
              <a:t>). </a:t>
            </a:r>
            <a:endParaRPr lang="es-CO" dirty="0" smtClean="0"/>
          </a:p>
        </p:txBody>
      </p:sp>
    </p:spTree>
    <p:extLst>
      <p:ext uri="{BB962C8B-B14F-4D97-AF65-F5344CB8AC3E}">
        <p14:creationId xmlns:p14="http://schemas.microsoft.com/office/powerpoint/2010/main" val="2829278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546848" cy="6120680"/>
          </a:xfrm>
        </p:spPr>
        <p:txBody>
          <a:bodyPr>
            <a:normAutofit/>
          </a:bodyPr>
          <a:lstStyle/>
          <a:p>
            <a:pPr marL="0" indent="0" algn="ctr">
              <a:buNone/>
            </a:pPr>
            <a:r>
              <a:rPr lang="es-CO" dirty="0"/>
              <a:t>Por tanto, el que no haya confesado a Cristo sus pecados, ya queda descalificado </a:t>
            </a:r>
            <a:r>
              <a:rPr lang="es-CO" dirty="0">
                <a:solidFill>
                  <a:srgbClr val="FF0000"/>
                </a:solidFill>
              </a:rPr>
              <a:t>(Lea 1Juan 5:12; Juan 3:36)</a:t>
            </a:r>
            <a:r>
              <a:rPr lang="es-CO" dirty="0"/>
              <a:t>, junto con los que los confesaron pero que no se mantuvieron fieles a su profesión de fe. Es por esta razón que el Santuario será «Purificado» </a:t>
            </a:r>
          </a:p>
          <a:p>
            <a:endParaRPr lang="es-CO" dirty="0"/>
          </a:p>
        </p:txBody>
      </p:sp>
      <p:pic>
        <p:nvPicPr>
          <p:cNvPr id="5122" name="Picture 2" descr="http://iglesiaconcordia.interamerica.org/site_data/304/assets/0000/3473/elministeriodecristoenelsantuari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92075"/>
            <a:ext cx="4037619" cy="45720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057902" y="4683649"/>
            <a:ext cx="4037618" cy="2308324"/>
          </a:xfrm>
          <a:prstGeom prst="rect">
            <a:avLst/>
          </a:prstGeom>
        </p:spPr>
        <p:txBody>
          <a:bodyPr wrap="square">
            <a:spAutoFit/>
          </a:bodyPr>
          <a:lstStyle/>
          <a:p>
            <a:pPr algn="ctr"/>
            <a:r>
              <a:rPr lang="es-CO" sz="2400" i="1" dirty="0">
                <a:solidFill>
                  <a:srgbClr val="FF0000"/>
                </a:solidFill>
              </a:rPr>
              <a:t>Cuando tu oras aquí en la tierra, tu oración de fe, asciende hasta el trono de la gracia, y Cristo añade sus </a:t>
            </a:r>
            <a:r>
              <a:rPr lang="es-CO" sz="2400" i="1" dirty="0" smtClean="0">
                <a:solidFill>
                  <a:srgbClr val="FF0000"/>
                </a:solidFill>
              </a:rPr>
              <a:t>méritos </a:t>
            </a:r>
            <a:r>
              <a:rPr lang="es-CO" sz="2400" i="1" dirty="0">
                <a:solidFill>
                  <a:srgbClr val="FF0000"/>
                </a:solidFill>
              </a:rPr>
              <a:t>ante el </a:t>
            </a:r>
            <a:r>
              <a:rPr lang="es-CO" sz="2400" i="1" dirty="0" smtClean="0">
                <a:solidFill>
                  <a:srgbClr val="FF0000"/>
                </a:solidFill>
              </a:rPr>
              <a:t>trono </a:t>
            </a:r>
            <a:r>
              <a:rPr lang="es-CO" sz="2400" i="1" dirty="0">
                <a:solidFill>
                  <a:srgbClr val="FF0000"/>
                </a:solidFill>
              </a:rPr>
              <a:t>de Dios en el cielo.</a:t>
            </a:r>
          </a:p>
        </p:txBody>
      </p:sp>
    </p:spTree>
    <p:extLst>
      <p:ext uri="{BB962C8B-B14F-4D97-AF65-F5344CB8AC3E}">
        <p14:creationId xmlns:p14="http://schemas.microsoft.com/office/powerpoint/2010/main" val="3204879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down)">
                                      <p:cBhvr>
                                        <p:cTn id="7" dur="580">
                                          <p:stCondLst>
                                            <p:cond delay="0"/>
                                          </p:stCondLst>
                                        </p:cTn>
                                        <p:tgtEl>
                                          <p:spTgt spid="5122"/>
                                        </p:tgtEl>
                                      </p:cBhvr>
                                    </p:animEffect>
                                    <p:anim calcmode="lin" valueType="num">
                                      <p:cBhvr>
                                        <p:cTn id="8"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13" dur="26">
                                          <p:stCondLst>
                                            <p:cond delay="650"/>
                                          </p:stCondLst>
                                        </p:cTn>
                                        <p:tgtEl>
                                          <p:spTgt spid="5122"/>
                                        </p:tgtEl>
                                      </p:cBhvr>
                                      <p:to x="100000" y="60000"/>
                                    </p:animScale>
                                    <p:animScale>
                                      <p:cBhvr>
                                        <p:cTn id="14" dur="166" decel="50000">
                                          <p:stCondLst>
                                            <p:cond delay="676"/>
                                          </p:stCondLst>
                                        </p:cTn>
                                        <p:tgtEl>
                                          <p:spTgt spid="5122"/>
                                        </p:tgtEl>
                                      </p:cBhvr>
                                      <p:to x="100000" y="100000"/>
                                    </p:animScale>
                                    <p:animScale>
                                      <p:cBhvr>
                                        <p:cTn id="15" dur="26">
                                          <p:stCondLst>
                                            <p:cond delay="1312"/>
                                          </p:stCondLst>
                                        </p:cTn>
                                        <p:tgtEl>
                                          <p:spTgt spid="5122"/>
                                        </p:tgtEl>
                                      </p:cBhvr>
                                      <p:to x="100000" y="80000"/>
                                    </p:animScale>
                                    <p:animScale>
                                      <p:cBhvr>
                                        <p:cTn id="16" dur="166" decel="50000">
                                          <p:stCondLst>
                                            <p:cond delay="1338"/>
                                          </p:stCondLst>
                                        </p:cTn>
                                        <p:tgtEl>
                                          <p:spTgt spid="5122"/>
                                        </p:tgtEl>
                                      </p:cBhvr>
                                      <p:to x="100000" y="100000"/>
                                    </p:animScale>
                                    <p:animScale>
                                      <p:cBhvr>
                                        <p:cTn id="17" dur="26">
                                          <p:stCondLst>
                                            <p:cond delay="1642"/>
                                          </p:stCondLst>
                                        </p:cTn>
                                        <p:tgtEl>
                                          <p:spTgt spid="5122"/>
                                        </p:tgtEl>
                                      </p:cBhvr>
                                      <p:to x="100000" y="90000"/>
                                    </p:animScale>
                                    <p:animScale>
                                      <p:cBhvr>
                                        <p:cTn id="18" dur="166" decel="50000">
                                          <p:stCondLst>
                                            <p:cond delay="1668"/>
                                          </p:stCondLst>
                                        </p:cTn>
                                        <p:tgtEl>
                                          <p:spTgt spid="5122"/>
                                        </p:tgtEl>
                                      </p:cBhvr>
                                      <p:to x="100000" y="100000"/>
                                    </p:animScale>
                                    <p:animScale>
                                      <p:cBhvr>
                                        <p:cTn id="19" dur="26">
                                          <p:stCondLst>
                                            <p:cond delay="1808"/>
                                          </p:stCondLst>
                                        </p:cTn>
                                        <p:tgtEl>
                                          <p:spTgt spid="5122"/>
                                        </p:tgtEl>
                                      </p:cBhvr>
                                      <p:to x="100000" y="95000"/>
                                    </p:animScale>
                                    <p:animScale>
                                      <p:cBhvr>
                                        <p:cTn id="20" dur="166" decel="50000">
                                          <p:stCondLst>
                                            <p:cond delay="1834"/>
                                          </p:stCondLst>
                                        </p:cTn>
                                        <p:tgtEl>
                                          <p:spTgt spid="512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4968552" cy="6120680"/>
          </a:xfrm>
        </p:spPr>
        <p:txBody>
          <a:bodyPr>
            <a:normAutofit lnSpcReduction="10000"/>
          </a:bodyPr>
          <a:lstStyle/>
          <a:p>
            <a:pPr marL="0" indent="0" algn="ctr">
              <a:buNone/>
            </a:pPr>
            <a:r>
              <a:rPr lang="es-CO" dirty="0" smtClean="0"/>
              <a:t>Es por esta razón también que cuando Cristo aparezca en las nubes de los cielos, «</a:t>
            </a:r>
            <a:r>
              <a:rPr lang="es-CO" b="1" i="1" dirty="0" smtClean="0">
                <a:latin typeface="Agency FB" pitchFamily="34" charset="0"/>
              </a:rPr>
              <a:t>los </a:t>
            </a:r>
            <a:r>
              <a:rPr lang="es-CO" b="1" i="1" dirty="0">
                <a:latin typeface="Agency FB" pitchFamily="34" charset="0"/>
              </a:rPr>
              <a:t>muertos en Cristo resucitarán </a:t>
            </a:r>
            <a:r>
              <a:rPr lang="es-CO" b="1" i="1" dirty="0" smtClean="0">
                <a:latin typeface="Agency FB" pitchFamily="34" charset="0"/>
              </a:rPr>
              <a:t>primero. Luego </a:t>
            </a:r>
            <a:r>
              <a:rPr lang="es-CO" b="1" i="1" dirty="0">
                <a:latin typeface="Agency FB" pitchFamily="34" charset="0"/>
              </a:rPr>
              <a:t>nosotros, los que vivimos, los que quedamos, juntamente con ellos seremos arrebatados en las nubes a recibir al Señor en el aire; y así estaremos siempre con el </a:t>
            </a:r>
            <a:r>
              <a:rPr lang="es-CO" b="1" i="1" dirty="0" smtClean="0">
                <a:latin typeface="Agency FB" pitchFamily="34" charset="0"/>
              </a:rPr>
              <a:t>Señor</a:t>
            </a:r>
            <a:r>
              <a:rPr lang="es-CO" dirty="0" smtClean="0"/>
              <a:t>».</a:t>
            </a:r>
          </a:p>
          <a:p>
            <a:pPr marL="0" indent="0" algn="ctr">
              <a:buNone/>
            </a:pPr>
            <a:r>
              <a:rPr lang="es-CO" dirty="0" smtClean="0">
                <a:solidFill>
                  <a:srgbClr val="FF0000"/>
                </a:solidFill>
              </a:rPr>
              <a:t>(Lea 1Tesalonisenses 4:16,17).</a:t>
            </a:r>
          </a:p>
          <a:p>
            <a:pPr marL="0" indent="0" algn="ctr">
              <a:buNone/>
            </a:pPr>
            <a:endParaRPr lang="es-CO" dirty="0" smtClean="0"/>
          </a:p>
        </p:txBody>
      </p:sp>
      <p:sp>
        <p:nvSpPr>
          <p:cNvPr id="4" name="AutoShape 2" descr="data:image/jpeg;base64,/9j/4AAQSkZJRgABAQAAAQABAAD/2wCEAAkGBhQSERQUEhQWFBUVFxwZGBgYGBwdGBoaFxsaGBkXGhsdHCceGh0jGhoXHy8gIycpLCwsFh8xNTAqNSYrLCkBCQoKDgwOGg8PGi8kHyQsLCwqKiwsLCwtLS0sLCwsLCwsLCwsLCwsKSwsLCwpLCwsLCksLCwsLCksLCwsKSksLP/AABEIAMIBAwMBIgACEQEDEQH/xAAbAAACAgMBAAAAAAAAAAAAAAAFBgMEAAIHAf/EAEQQAAIBAgQDBgMECQIFAwUAAAECEQADBBIhMQVBUQYTImFxgTKRobHB0fAHFCNCUmJyguEz8UNTkrLCFaLSFiQ0VHP/xAAaAQADAQEBAQAAAAAAAAAAAAACAwQBAAUG/8QALhEAAgIBAwMCBQMFAQAAAAAAAAECEQMEEiExQVETIjJhcYGRBSMzFBWhsfHw/9oADAMBAAIRAxEAPwAc17zrO+EVVZunKtDcr3kgbLKXTrr/AIqJrhB01qDvYrdLZbbQ1hpewWOIG+9RYi8CZB338utQHCt9a2SxtH+Ky0dQ68AxJvWQtyTByo/WIhWPJhpB5+u9nErIy3Nxs3UDr5xQbsjxDurncv8ADc28m/zt7CmfiFgkQRP8w+0ivGypQyND49ABdw72wQpJQ6n06j2oZiXA8LexHMfeIo2VKqUYEqfmJ5jy8qFY2z4ORHXp5ULlYbRY4QZwuJSfgK3R88jfQ0HOJMiifZt/2lxP+ZZce4Ej7KF27OZ1AGpiPWrsD4Yp8Fu1dNW7T9W9aDYvjtm0GEC5cUkFDKgRGs/ven1qrge2oLAPg0uFoyd2XVpzDSASG6AxvGjDSkS1+JS2r8jPSlVjFxi5OKuAcsoj0FG+D3NTJ+ESfX8ATS6lq5fuu9i1cYt4gIGZZkQ0SAQQwgnlRTFK9iyEA8bxm5mf4R1jb1J61HnzKMVJfYPFG3RYw5F/EhRrateJujGfCD18Qzf20yXMLC559qGcF4f3FrWM7eJvXYAdYGnz60VshnUjehwQcI2+r6nZHufHQ0t342q3ZvnnQ0aH0qzaemSVmUgrbu1Tx9jMI26esz+NeW72tb4q6AJPUD3O32fU0tLkW1QvNmnUjUGFkbqdtNfl151dwnFg4ysYnmRGqhTHTnVa9hEUMXYTmJHoomOoJJE+o61R4dw+6zFmMqsMWYzqMs89Dln2rQuH1GHEOp1GsjN6Ty9hQzEWyD+d+n2/KrVvHoW8HiU5JnTwv4wR105GN/Spjb7wNBmXHyOb/f2o4yoBFGxgXYSqk8p+6o2tMrZSCD086LnFlYUGNYHzNTri8o31j5VyyMLkFtwVXU/rCgp/ASdT5+XlVclUUW7QyW12UbdT9amx2MJOtDTiBM0yDbNozi+GGJtm3d1HIxqp5EVynG2ntXGtsPEpj1naPXT511cXtgOf3VFa7OWzikxTyWtxCwIJEwT6SCPSq8c9oqSENP0fY9gG7kCeTOoYeonQ1ldSfHEnf61ld60wdjOPm8ajZ6y6hHzrDtpXpIAkR5InnRi2gAB2/CgirBmrF7iBKxtQyVmoI3OIoPOrGEZWWRNL9oE71OLpUEDY1jibY0cNxQtXVciQND6HmPP/ADTrbvkgPaIuIwkD8Dy9K5TYxpAjU/naukdm3U4dGtaSBKjbMBrI5GRXl62FVP8A4MizTGv4iYMdCPpQa/hZkIYkTB3pquZ7oy92T5roPkapXOy11zJyr5sdfbLNR20N3KuROwd82rqOR8La+mx+k1HxnDm3duIpIInIw6HVCPbLTXe7C3TMXEb1zCffKahxPZa46J3hW3cSVBZgZQaiYM6akeRPtZhlH4X3F/M5HwXDPfumSAAfF19I+lPXCMeLZJGHZ3UeEQBMEAhSYjcfWKjPCVW47pBLCCQImDvHn91ZaRxqbhtrqGLA6DaVYbD2J101rxc+Gay7a+h6GKUfTux44Zet2UtsbSa94zMgIYXLcl1Opk8hqdBXt+3ba+94sCWjulHLwrLHzOoj1PPQJieIZbDKg/1FU7aqXVULRyJy/wDuqfgQADFxmaAE6KB0HXz9a9V4E4pyIIy5dB9FBjWieHOWKCWbx6UStYvQAj/aulHsG+h7xK0AQRpNV0brVn9eUyp1qvoBrFA06Mj05LdhZE/w6nzHX7a2FoEnNACk6+kj7J+lVS/hkbjX15R7mBUX6ugtiyHIa4jFQTy0LRptLiZ1M0t8IBg3izpYFx8yuO8h5mVzKkqo2nICflrpFVrOLm0AYIuPlBjQgmBoNNBH/TrOtUuK8Ocu1vw5rjNcAzDYKU9ZMyNP3Ho9wXDgI6NBPeHLBnLsQsciN/cUCT8DOEBLTNbvhS4VQWRh+6QGtoPSWMT/APKmC07FpDACQRGzGNJ00BaDIJ50s9tMK5Y76AeHXLqZJIG5gxO8SKK9kFz4RMxy5SUE6aL8MexA9qOtq57g9QzhWNxgSMpkkjoRPz1iobvhVQd2Gb22A+hPvUV1rouZQchMQ2UFSJ1mW3IkTAgn0rzEYsXHJGmWFI9J1E8unpWpcnJ0yvfuT6VXs4Uu4UbtpVvEWNYG5jT12+2rXBRFw+h1/PWnrhcGt2TWeBrbIZyGjly/zXmMUGYgVZxd4UMfEiujb5B+oMv2yGIivastiBXtOsw5aRpUROtTKNeVSGzM16l0JK+eakSxmrYYaIojhbQoWzUiFMLXl+zpRO5biq95OlL3BUUsHhSzBVEk8gCSfanjhNpsPbVe7KuZZvDrMmJPWI05Um4fEPbYlCVMRI3g+fKra8fu82nzJafoRSs0ZTVdjlw7OhYbihUS4IPMsY9vyK9PaToMwHM6L9aEDhWe2ly0VaQD4jPr6azpVS0hLmVMDcA6f2k6e015MMcXbDfIbOPxF/S06W12LEmT/SAD8zQvjHZZUQu+ILuTyzSeuuafz51umJtqYzkHoxC/aBVTiF5WOrjT3P0qnHOKftv8GUL9ywUJ8d1VHPvWAjzk6Vrbw+eCJJ5O5Yn1RW2/qIHkDuL62EknViObcvReVWsFazmBM9T502WRs1Q8hGxwhUwLsPEcya+hEnz0/OlS8Kdu6PgKrpJiJ9SdfQCieNMYQquqyiA9f4m+c/KhJQ21X9pmDT4ddIjrvvSoNydHBG35b6V4caBIPKhtzG9OVWMdhi47xeYzMPaSR1iNfSetNcafIV+DVsZJkVdkvbUg6yR8j/mfSaEWULsFH+w6/nrRTA4kDOmogyG3AAXK2vIafnn2SNLgyy1dxOqoBMbexI+40G4yxXF2oz5jbeIOo0aAPLQ7fxE9IOcOtEDxEHowETJJkCTA12n7agxWKS6VhhnHhKj4lLNcX2B7u7r0Q1FKp8HdConCi2JwzOTmuWnZj+8GXLHyzaf5NE+BcOKPfJaZusRqTpCx6H0qMGMpBPgkD7CKmwtlix1InU/jRSfFWdRH2hugIzwTkGgUSTqIgc9aQu0WNuB0CPCZ7YChc0srFw+o3DAbfwia6ZxDBKbTCNQJB5yNaUOLcMDXFdWP/CbXrbZQV6zC8+dLjJuO1HRruW+D4i5dtkt4iC0lR4YzGI02A06+E6neiDFWYMN2Inp0+37arcOxC2LZtqYAZmzHTRiW16RJrRcYjgZWHjEhlM+Ex4wRy1BkeVOaa4o67DKWfGXOwUR/URH0EfMVs0AeER/ih+HxirYINw3DtJBBk7BuQMAH/etE4hKseQG/mf8AANDFNnI9xmMExPPWh2LLa5edQ4u8Bbe5qfEFX10JPy0/u8qr2cYWGp8quhExsoXeI3QxGv59qyrd28smdfSsplfIATLaSaK2OC3GEhYHnp9N627PIJzMAek7fmaZnvmNIPqeVMyTadIxIT7tgrIPLcGtkkUUu4kXHyMqglgNpOpg1D2lwnd3pGgdQfkMpHzUn3rlO2os0gW8WrfrVbDYoAQR/irbJpIoqR1lV151C6VdJ0qJrcQTsfz+fSuNCPZ3HqjlLzRbbz8IO4JHQ7e9M2Jt94Is/AP3uR9Dz9aQrihiKLcN7RNhrYSfB0OpAmTl6Tr5SZqTNhb90fwamE7trJ7c/uqN8KxxGVEZg8HQcj8RPQDefWa9xPGcMQCl0Mzaquukc303mTHOKp4PHd4yWmYlHeB/Ko3I8iQxHr5UiEXdsxvwG+P9nVw4RwxYMcjSAASQWVhzGxEH+Ia70O4dfAJIP52/PrTcvdYjDXMPbj4Cigkaxsy6zAaNevpSF2dTNfW00gqSSjaDMsnxeQg/mKKCbs3d2Y38WuqLVq03PxHp0ExtzoVeAct3YyjYASRpoTrrqdfeveGY5ruMureA8Idco/lIUge01EhNpyp5HfqNwfcEH3puKO1/M4s4fAg6GieFuqihSdm0nodCNPzrVPD4s3DCjWRJ5D1NXnXLJgQFOpI+I6CFmdNaDK2+GEqRBh8MLWfxqSWheRAAIAM6yPEfUD2tJYRFCpLSQWnScuw+fLy9KpcTxIw+Ge6IOQDwkxJJC7+/vVLs3xy5i84RDAuH9oSoVUJlRlBkuF00kTBJpDlttGtIKdpEJwl0W/BmXUjQjMYIWNQx+QkmlnC4kpj71wAO7LZYSCFPe93nIGbwsVNwAydXbzFOHEbK90ysJB5ec0Fv4O337uBKtYtKBGzWyPukf71NUpJ7UdxfJV7P8TdMRaSBku3b5IB/e8DM5ERuyxBPxPsIp8e7SjgrFu3cBTNC3HYSZ0dVXXTkB9lHjjRRSg9z8HG+LxO9DXtyaJYXKxkwQOtXPBvArFkUATnXajFXUuKMOZlLgzZhkDZQxY9TbAkATJMdRSb2fx97wsrC5lW4EY/8PNAYHNrGbKw9Ohrp3HuCpdxVgksFIysJgQpkR0ksZrnHZvgDtYfkpFwHk3hYCIjrlPoKOORyQyaXFfc6RwTEAoMwBW6PGCOcROm0beUCtcRh/B3akeNyMwPku/oCxj1rWwe7toEUsoQZju0wNQP3vt9ajC3O8BFy2LeVpDSHzMpUEyNAJ6cvemRddAWubB/aDEKq27SCFGuvvv5kkk0HTElSYorxa0C6kEMAIkfP76hwvClb4ifICrsbUYgMGtxHWvKsX+zfiMMY86ymb0DTLbYgIgWBB08hz6+tQEaZrTTHL7qGnFkjKTNbcOvkXACYU78qKUaBTss2szujFf3wZgxuJmmDtfw7vLbEfFb8XqpjN8iAfTNUFlx3jJ0tC6dP5wh+2faid7FHu7dxd4gyOY6jmI0PUHzqSc/en9htUc6Wr1nEEACp+O4FbdwFRCXFzqP4QSQVnnDAieYAqDB4ZrjBEEnfyA5knkB1qxSTVgdQhw7BG80Lp18gTv577VHiboa4So8A0Ubwo215k6sfMmi2PuLhsNkU+O5pOxj95vIbqAd5Y9RS5bvkGBWRe7k0tYtxlOWAaX8Zdn2q7mY6z86q3wN+da3RxTs2izqi7sQo96Ysbg3w7iVhU8MjUZRpmHXnVfsdhQ2Mt+Rn5A088UwwZYIqbJlW/aclwKfAMSHu/tGMzIZDGhiGBG3T2q4tll4mWYycwu5o+ISubbqpcnzFUMRwVFlrXhcbHr5HyP0opwnFd9esOwhlm207gOCIPoSfmKginhzO+kv9lMv3Ma8oLdyE4peGniTN7sEJj3n61LicrX0tsrA93mzAaQGJM8+v061rx7hxbiCtnyDu01AJYmCpCgbnSflVrG3Mlp87stu2pYkZi+VRLSQSSfToetPnJ8OL7CklRZsDIcsRzjp/mNzv9le3bJ5fSNfvPvVXhxR0S6pch1zAszHRvKYnl86ufrajdhSrb5CaSAnaa61vC3ZWAwC67eIgfP8AChv6ObjCzejSboA9hTNxDGK1plInMsAESOk1H2RwaWBcUa5rhcSAIzRI09KxuVNtGOqov3+G3jqYPlP5FDb1gqdRB9KaRjKjv3lO4kedDHI12M57iutudBr5VAcfbDZWuIG6ZwD06+VDe3S3QrLYZApA0YTnzMQV8gAoOtc84vwFrVrvrtwPcEEKB4V1899/SgyalKW0ascnHckdt4fmPpV/MNppJ/RpxZ7vD0znVLjoD1UQw+WYqPJRTQLtBJWxa55N8bhc4idjIPpzpa4xc7kMSdpjNtmO23UimHOTQHtpl/V3LRB8I82IOvsob/q8hWwyPFFmtCfw7tuP1ix3zFVCFLmU/s87ZTnIOpURr/DJ1IBlzwuMOJtKbPhNy2x8UEhQBmGhOp0GmsE9Irll63N8Kq+EYfMABAGS0ZI/uBJ6metdN7D4FLeGtOBDOAWJnUEnTyEE6DqetURVw3WLT5JFRe7FwrqB4o3EaHT2mpZA1Ne4ZQjMilmDE6EarpuTJ9PYVR/WyuVLkABgpnn4gN+e4Gm9OeTbLnubVxsINcUaNnnyAj/fr51lS4lUDsGVmOYkkMQJJk6eW3tXlFvAs50hgzU1m+d/Oj2D7LMS1u7oAwIZYOrSpUE9SqggjSAfWq3B+6di5m2h0OozzqqjzIIn+HXfSqlli+AKLOEdi9wn/wDSP0xFrf2o9hsQHwlvylTrOsn/AH96E8H1xBEb4N/mLqt/4/Sjv/qNxSFFu2bjEkBYUsAJbTyXmJ9Kjy82l5GoVu0CiLGYMYDpCgEhgz3FHTXMR7GifCMMiqEQ6uczsREAfCp1I0EsdYJPlNHlyYkB79hIXQPcaIJMQuUBiSRABNL/ABdv1a1fCKzMoYEeQ3UdZ59BPsvflbrsH7WvmL/HeIPcuFxsNFA5KPh/H1JqngMKbuYAxcXxKDpm/iWdh+6RMDcc9BGBxQshjdzlhDP4wYV2ADBebZmGkjQmnXs7wu3cvI0ypEhhz0kH67etU4tTGcOOGZLG06IeFdlLl9cxdbQkgqwbNpofDGnuf82e0HYl7YmwTcWBmDFQynTXkCvOeQ36g/gbly2ShVmAYAbwFhixUwdIA0GmvztYa414l2nuwfAvIx+8euo22B9JKnlk2ZtErshw7LiwZkLmE8iQNY8p+dOGNHhFQYGyO8Zhzdj9341Pjx4aXKV5DkqFm+YJqfAqttu9uDwFYb1BUZvkw/6R0qtiRqfWimO4Iz4G2QN2MyYAzFMpPTVQJO2b1rdX/FaGYmt6TDGOxBuOrpoGtKS0eIySMvl+fZO/SJxS4LYw9lgsp3txs2VsgbIEEcmJmOYQ8tzfAGuG2FcQUkazmkE6GdBGuk6dBNCP0iWxkSRIZLinkZ8GUz0DfaaTuc4KjJR2uiTsPjUW1eFy4YUC4Xdp8KgKTtyGX5j3dMFhlkEENIB02htQfQjWuYcNQC1dXdYAA6HOBP8A05h/d6U/cGxyrZtkFjKLvv4RljoAIIAFSabI5obLG0twRx3D1Oohap2bxUEx4Ru3KlLtL2vN++cFZz22nx3MxUBcoeUykMx1GsgHzGtWuF20t+O5iLtzw5Ve5ea4oO/iXVSJ3kaamnz1Cj7QI43Jbhv/AFwEafKs7+dqXeD8YF20GMK+odBrlZWZSNORKkjyovguJWlBZmUQYMkDWAdz5EH3qhJNWhTbXUX+1tu4GstML3moI0MjcGJkCeY3O8Uq8TtM9tjccOG0VQF9OSiI6yeulNvaztrhLtvuMyubjIJXUISwUNMCYkmBynUTSullje/VhlVozsSxY5Tz135aacthrXm6rHPfuSLtPkg402OXZjDC3hLSgzmGfyGfUADlAj3miivSXw/t3Ys3nwt4lFsnIlzVgYABDACQQ2bUSN9BFN4uKy5kZWHVTI+m1Xwx+1EbmnJlm0J051F2k4IlzDN3kkqQy5ZnMNNAN9CRtWljFFW1qwtxrmi6+u1KlDyaJnEOyZXFYVbKyt3BXUzHNAcpcYFmI8Ms8fSKdOzvCVTDWrbfGi5WgnfXry9qksYJw4DAFRPOYopNGpUtqYtqindwSKpnc8+Zpa4h2aS7dF0uUCEM0Aaldmk6CBA2Nadv+M3bNgtaOVpgPpoZWFEnSddfWvbvFHKW7YyO5RO/ZTKAwCwUqY1YGIkR1rrjLiQyKklaCl44dmLG8kkk7jnrG9ZQy52dtscwUqGAIGeYkT0r2qeBHJVwvE7maAskjUHfqDrzzCfzps9/PkSPARAkkmSIzHfYkkDz561nafGmxg3u2wM4VQD/AP0IUz1+KYpQ7I8Zu373c3WksCyvoMvdo7kQF8WaAN9I51rp+45cDfhnZeJBMjiMPcUCPjgNqp5iYFZxK8xYIQe9ufEBqVQSO7U8pMyfNjQ7h/Gr7YhL6opt2XuWyzOq5mKZCQCRmjwEkT86MdnrN27dkQWJl7saAbwnXy5eu9DFW9z6L/YW6lS7l69wm1Yw6FxmuO8FpOhIYkJr4AIAlYOgMzS/xyxcbDsiSTGh3LIN1/qgQeukbxUvb3tGi4jD4dZ01bWcpchEJ66KWPOGqjxvjht4WFMXLkqD0EeIiOYkL6tPKgyNbG7GYHckkI2Pup3TG4JbwgEEAwDIUgjUROvKOmldO7FKn6pbbLuumYyVUbCYE6bHpHrXNUwIuWrlsiTBKeTAaD31HvTt2U45bOEt2gMzLbBIMiRmK6EHQiVkEH4gaRpkm6KdWnGdha2me6LzCEV8qKCR1JaRuRoSepA5UcuYyLbNMgKT8ht+YpX4riHe0w8KEK0QCdDuN+g06b689beMc2LaEgl1QmAYykKy++UqCeZk6bVa4p0SJ0H+E2iLYneJJ8zqa2xR8NS2NIHkPsFRYnY1Gn+5YQrYl5cINyftrpmFs5bIWOQEeun31z7h2Ez41AORk+1dIuH4QObD6a/dVeViX1AvEYF24f5vuFAe0vD0vgK06A7eZU/+I+db8Z4gGxF1VYEhjpzldD9a0sWS2hMTrrSntxu5B3aoDr2YSCMzb+XnodNdYP8AbTLgMELWGVYL5VMaakSTED1qjiMfhrbZGvqG2Max5EgEKZ6nSiS4YXbZAuHKywpRhEEaMCND/isePEl7FQanOtrfBxPgeIL424wBZQG0O4RYAHlCgCOgp4xAsrlUCQQGKsZnNKmAx8WhMgT6c6Xcb+jt7OLy3Hzqyl1cGCx2MjUiCRPWd96Nd6ww4NrxE+EjfUTIga6EbV5Oq4kqLdOvY7I7fapExGLRiF8XeQFQJKWwD4v3JYAaaaxGtIHEeNNefM0AmSYmCdpP9oQf2jzp8vWcK5W3ctWhIzMwDQzEQWEZXUzOx16E0ldp+E28PdC2mLKRrJDa/wArBVkEQdQCDI5TVmnzR+HuR54S69gX35BBG6mR6jUV0HAdoAcdjbhIyrZzrt/wipA/uLtp5iudTW9q+yhgDAYQ3mJDR6SoPtVkopkylRteulmLMZZiST1JMk/OrlvEYixOty2GQgzIlXUjbzBkexrXguAe9eUKrMFILZeSgideXQecb05cf4m9i6XsxaF1VMDZjGxnXnOvvU+XP6clFDseLemx77JcQGJwdi7MsVCv/WnhefUjN6MKY7d7IoC6VzX9GvGv272CoQuCxVRCl1jxKORKzIGngXpr0O4DWbt3UPbXBL+uGaixHEMoZiYABJJ5ACSfSK1C0A41wd78LdbJZB1tofFcOkZ3jwpv4Rv1FGl4BZyntNxz9YxL3ASVnwzOqjYgE6T+Yp07AcR7y1cRj41bNER4GChWA/h0jTy6ilj9INpVxYCiB3aAAbQsqAOkAAR5U84Hhlu5hsE6g27tuxayXF0MFASjfxoZMqep2kzuOL3Wgb4oacPxkooXIDHM1lD1bTUAnmdvpJisqn7HVEpdrDPDGbTVLR8tXt0mdh1V8ckMqhUuEknkbbL7HxfSn/idpH4bF0DKbNosDMaZGpMv8Ts2AqwEU6SqjLp1io8uocPYldi5WHOH2SiW7T3AUtIAD3YkxttodJ1PuaY8Nxy2lo5XYNtBENMxsJC9Z1pATtdYOguc9JVusdPOr44kpiDJPIak+1RrUZIx2tGbgJ2zxlt8VKkFysMFkw0kqOZmCPpVvtniQ2ICjQATHmxLn6ZflRS1xi0gzE21LeYDGPTU6Ul8T4yl3FMwcETuZA0Ec6GOSc0lXT/JZpZKM/cWLN3KzEbgT8hP3US7KugxSLsO7upHWBciPZRQW1iELvDrERMgDUHmfL7Kauy2BQJ3roud2LKxHiykDQE6jWT70byPFFso1k4uKpm3bTHZLSosg3G1P8qjUT5kr7A1H2SZ2siTIDALPJS0x6TJ9zUfaLgQv3Q1xyQBCINhvMmffblTDwjAi1bRQIgiPloKp0uSsKs82PLGGzUWJbQ1IlyPequOueE+dDF3Ma2a9jsLmu3LnTQeppsZ5uov8KFj6sco+xqE8Dw/dqlsfE37R/IEQo+cfI1awOJBuXrh2D5Qf5bQj/uz1bPnkU+pzfGcatrisQwGV2e4oZ/FbnvJzMFGYDTdSYnajfCcVdZS15BbYE6AyIEEGZI95IMTsa59fulmLc2JJ996fOCWw2EtDabYGnmIP1mvO/UkljjL50zkxUxGEXvXIYQWYjwvsSSP3dKZP/XHs4G2toFrkFRG/h1YgEfFBET1mDEFOPCsXbdkGGZo2ZdVI6hog0bucLvW8CHa340ZrhUAMVVlgyCIJ8IJEaR5Egc8sdRUZB4Xc1u6AnhvGpxLveLZroAljLSDoNfIwBoNB1pg4R2LuG4+Js+O27yBmysGDBmIB8LRqJOonTqOe3sUbmvP0gafTyrofYP9JUqmFuKlvIkK5JCnLvmO4bczrOp0rIYnKTtnp55qEU4oi7T9nGud5cS3cV15tMTGo10HLpr1mgHFuywHCxdMtiEPe3TPhS0xCJbMneSrCB+83ICnninGwxJOQoNt4M65jIBPIARr8qHXnLhu8ANvKSVYgKYBklcwI055SegocclGe2PIucXOO6XBxqspw7X9n7QtLiMOgRTAZQ2ZfFsy6nSdNDBlTA1pPr0oTU1aPNnBwdMZuwd62t5+8urbLJlSRqSWB0OykZRr50wdrMPCqwWSpjp8+vpVH9G3DcMc9/FWi6h1RCSMgY6sSPIQS2oUcpII6HdTC4kPlRCieEzqrMNwG36azXl6uUI5U2yzBkax7a4OX8F44MLird1lGZLgJ18TK8o6jlojNXUl7aq91rPdlSADnJEEwpIiNPi0MnbauN8awYTGtbtMWXvAFnUgsR4TO5BMTzinZ+HMge9edgzBbad3AZ2VLYuuSVZUUT01JECNarcPbSfVcE05uUhstdpC1+5ZCRlWQ08xlnSNPi09KrcW44bbWwygi40GDEAZddjJ8Xlt56BEs3bhN23buWydDdJBSIAJJ7tQNBMyPIcqpcUs3CoDYmxedHYqTetiFYII8O8FSdhuPOg90cq54r/IL+YK/SbZC4hGA3t/VSfuK/KnrBCDhLKBiy2wSAYCotsIGbrqY9m60gdu2Z/1dnIZmQhisFcwjmND66bbCujW+IrbEhc1zIFJG/h5LMAak03FlajcvmE6DAwZ6E+m1eVQ/wDqlLICOCGyqxETGcBwCQYmGG1ZVFs4h7SPHCbh/hs2vobdc4wmMz21JW20jc2rZJgkalkJPua7BZwqPYCMAyPbUFSJBBUaHrXG73CMWphEtgdA2g+etKlKKknIByoJ8H7OW8aL1tlW26hSjW0RYzZhDKoAYEhfPoRrSbaxyosKDqI89Y578oin/sx3uFZ3YoWdQIAJAgzOu/SheK7MiWNrKoMQI1HUeYj03pOTPjcuDU0Kpus51hAeZnKNvuIqzb4RMAnPcJHhBEnmQBEmBTTgOzqgzchxyUCAOWmvQD360awPDEtLCqFAG/PYak+cD5VNk1ijxE1uP1AWB7K+IXGVLaryZfMEGDzkc+tMGK4igiJPoNAPp9K0xtw5REknRNCIn99unkPPqak4Vgrckv4uWu56nyE8qfh0zyR35vwBKW5nvDbRuOXaQq7D7zRgXszSNht+NQ3XUAImgqbDlV1JAFPaSVJfQ1IJ2R9KhvXFmWPhXU/cKr4vjaKuh9zoPrQjhl84u8FEm0p8TcmP8I5H/IrcONt3IOhy4fiO7sXMQ+hZS4B3CgeBfca+r0Ox2L7jhzk/EbZH91zQ/Vial7SYj/RsL/xGk/0qR98D2oF+kLFRas2gfiOY+iiB9W+lUyfH1BEZdafuzn/4tr+gUhM4BFPvZwf/AG1r+n7zXn/qC/aX1BZcucRt2UN27mKghYAklmmJ1GmhJ9hzqI/pGsDbvPa0n/yqLtBYVsPckfCCw15gGD9T86Qzc5DT3P40GgjB4m2ubCTBHG7VtMRcNlW7p2JtgwIB1y6T8JMb7AUW4Fwq2i9+4ltcs7CNJA6yDrQbiGNL3Mo1CmB5nn+H+9G+1Fv9Wwyo5m4wCqo2VVA7x/MltBy8R3I03LjlNtQ6dz08eRRgt/2DmJsOFV7oCg/CGYTJ5ldTPkRz6mosTxruFbN3cqPhLoCdRsuYlt5gTp02CQ9x3A7xmaB+8Zieeu+1V8Ss5iSSeZ+8mlRxQVI55pVYe7PdrrQD2MQgaw7NGpACsZymNQJ1BnT7JeK/o6LS+CfvV37tiBcWeQOiv9D60jbGjXBO1V3DkAHMnQnb0PL02qqeOcfdi/HkijkjP25PyPuC4WyYLDoyMqqssp0JuuSzEjfTMF/tqoLOXS2SUmQM+VBzOo8R1HLTz5VKuMu4s21hwjAE/wAWU6kDkNP8wK2TC/t+7CsF1J+KRl28WYxrA29IrxXJbnufPWi64Qikui7gd+FWDjcN3cljdVmEkhghzswBkgAKR0pyxF7IgYAFkt4q4mZQwDpbtsrZSIOo5ivLNhU+BFWRBKqAT6kan3mtsQ5NsJA/Z2MYC06t3lpyoAjkepqjTaiOTJFN9FXJ5uaalO0qOX8Q4pdvtmvXHuHqzE/Kdvaq6vFelawW69m0INnGb15evKtsT2hxiytx210Mgazr8QAnqNa2w6EugBglgAehJABpks9lGkq1wd3J+CdRz0IgEjXY1NnzQx/GHGu7LOKxebuj1sWNzJ/0Lc68/Wsq7e4Why6sMqIg05W0VBz6KK8qf+4YvJ1odcPxi3bsWiTP7NNv6RrSbnq4Lc1N3QykGkZMzydRbnYOye56DU/SruFwasPEWU9Mk/XMIqO3wlBMJzJOra/WtmwKxoI9z+NbDLp0qkm2Dfks2+Ga6NP9v3TH1rfFWQFZQQ3hO3XpuQfY1QXCKuw+p++rCPU2bJidPHHobuNLmIR7ToWCk7HWQw1Ux5EDT1qhqo1AP9Jn7YomcALhk6HmfxHP6GquL4aFIkZfODB9Ole5ptXHMvb9wiPD4gvGRC07agf5qS7Yux4mFv0Esfc/hQ44hrDBlEgnkdidDqNgfzvV39YvEaWspP705jH586q2rqw0ze3wa38d0mORY5mPoDIHt9KM8C4/bW6tlEC2ipAPVhttpvIPrrQfB8OL+K6HYcy+g9I/GjwKkAtCqnw8gvmBXNpukEeO7X8Zt8IFv0AJk+5J+dCO2dwPhheGzXwEP8gW6B7EKprbH9qS2ZLG2zXOQ8p5n8aE9rcSV4dZKai1dykHo6eE77+Aj+6mTjwmxbkLxea6L2ZacNb9D/3NXG14245A11DsfxJnwdskAGWGm0Bj/mvL/UpL0vuZZe7TcbWzbNoqSbs+KB4VAAIGu5P30k3MdZWTleQCRJESNRVj9IfFHD2oUZQp8Xmdx/7QfelBuIs/hMQSJ9NKbpZL0E14CjzJItcMJV5BhhqD0IO/rUPFwzEu7FmJ8RJk/n8a2VgrqeQ0qxeXMD51M5tM9701KDjXKPWIyyI2mhV6SfuonwFV74Wruof4TJ0I99jt6xTlxDha2VcWLYm4nhI3mCJJOsfgKHescq8k3pOa8HK7m5q3wfAm9eS2CBmOpOwA1M6fmazGYMjWIjccxy/PqKOdgMNmvs38K/U6/wDjVmXKoYXPwiD0mp7WPOFwJVRmUr42bXokkexOTyMedXlDC4+UZmV8wB/eU6FD5EH2kHkK1wIKWEAMfs40P8RBP0q2HzM0sToNJPMetfHzzLdZ6FEWJTLO4G46xy/D1mq+PuJZs949weK2yhcpP+ojIJjbeZiOXOo8ffyosmJzJtzBBn18R+XlSz2ixD9yRkzKIIbZlEyZHMeYivS0MYOdz+x5WVbZtAM27f8AzD/0H8a9C2/429k/FqFnHkSCsEaf714eJnkK+ht+AeApa7tWVpcwQYyjkZ/ips4Rx9brZcrKYncEaQD5jfzrn3/qZ6CjPZPiDHFIPCAQQZO46D+Y9Kh1mL1Mbcl0R3A+G8OlZUowrHlFZXy3AVMuW7H21hQSKkDSfesbQ1S5yb5F0arFRm3NSVFcTXStgzpGlxNKgAip3Xw1HpTUBZ6gDEZ5jyJHptRrDv3ilCZIErJlj1WTMjmJ13HSAoteftUq3ip/PzqjBlyYZJroapFu7gBzUfIcvzvQ44Wy5K52mJjMwHrrofap7/Fy3hdzH2+vWqX65aDSWDEdZPKORmI6dK9b+4q1aYSa8lLF8Oe2+bDktG4A6deoour2sSg/WrV5CP8AlsSh21KjxD5Ea78hMmNDJCwB0Xwj35n3JqhjOILbHiIHTXX2HOlZf1WV1CNv5hOSozG8Ot+EWAyqJ0c6R5DlS5xfguJueHMrIDIUGBO0wecEifWiX/1Lbnf7Z+yrFjilt9mn86+dTZdfq+rjx9Be5AHCdgE/4jnYaLA11nUzTXgcEtpAiCFGwrZLgjQ14CSeleZk1GXLxN/YI1xXD0uqQ6hhOxE9dftpZ7WWsLZslEtW++fKQVGqqGBLbwJgrA6npTVGkVzntTh7iXm73XMSQw2IJMehG0eQqvRNynTfTsPwRi3YOZ9SD61NZvRE1RZ9vKrFq4Ir1JI9eEyxiU0DqYZTIPmNRr+dqfuG4oXrCXk+JfER5gQy/aKRMKR7GjfZjFNavBVGZHYAr0J0BHLXb5dKnmrVDqp7/wAlbtVhkXEFkbOCBnEGFLAECToxKlSY2Jq/+j/BAC/rrmj2yiPtNS8f4S9q8e80t3dcwGYgAZSvTTKDp/ENaqdjsaUvXrZIhhvyzKdD8p+dZqlJ4ZQXhEfx+76jpY/0/QR8hUH6xF1OQYZfpIrfA3gVuDpH1H+KpcQB7u1cA+BwD8xXzcY+5xf/ALgJs3466i0S2y3AdN9QR9poA2OWBkmRuPyfKnW1bHektGWJMiR4TznqCaHX7d8/v2IOwK6/Zyq/TNOHJNPT+pK06ErGYexeZVKFXM/CVBhQSxOZgsCOZ12GtbWOxNt1VlukqdQQNx76g77jSj3a3AXmtWs9m29lFzMbYTvAYiR4cwEwTA10k86TeEcUvW2AsXCwn/SbY/0gmNfLXXnvXs41OWG8cqf5/wCEWTHsdBO92OtIfE7/AE/CrfC+H2LDhhbLkGRmMxtyiKLjEZ1DFcsgEhhqPI+kfQVX7kciN+dQPUZZLbNsW00Xj2mblbP59qyhwtHk9ZU3p4/AW6Q1WvOsuvr50NGNysc21QPxLWfzpTFp5OVoW5qg1buRNQ33jUVQTi40ry9xIEUyOGS6guXgud5Ok1HdcChJ4gx2J++rCYPEP8Fm4R1yn2PSqI6dg8s3v48Dn8qo3+MHLvH3j8xVi92XxfOxcjyE/ZNB72DaSrAqehBB+R1qqOJLqY0zW7xEmdNBJ1/Pl9aG3ca557CIom3DDGpHpVO/wxuQgU+KgjDSzxZ12J8tPtqNsYznxksTET9Kz9R6mtQI0otsLtI0tBZkE1VvWIO/vUi3P8Vgtlt9qzoYb4fGOn75yknnPvTbgLysBD5j5n7qTHTXy5e4ohgMXlgxqNql1GFTjaCTocQPY1DjMKtxCtxQwI5/nSsweMzjUgt0qUtNeO04sZfg5pxbhndXGtk7aox5qeR8xBoetzXSui8ewGe2xyKzCInyNc9xQMzlUTyAP4/mK9zT5PViWw1NJWSBm/dB9oq/gMQ6EPpmU5lHUrrr5DnQFLrDY1OyvbIzyNRvEidfXanvFyUf1ap1Ye41xc3HzlyzQInUxG5J2EzCCOp5SA/WjJg6Tv8AbUTupJJ6/netWvDlTVjXcjlldUuAvw7tTfslsr5gwgh/F1g7zOp586sYftfdCw3ikk7kbmdtvyKXrV0TJEit7l9eQ+ugpc9Pjb5iBDJOHRjO/bPEMIYK3zG3kKgw3G7txjmuBdQAAoO/rS+uNjYVH+smZGhma5aXGlxFIN5sjVWdHv8AA7n7uJZwRsYjYDkI5cv80NxnY5mbM0K38o0md96pcH7QOLRGaWBESJ/Iq1iO0N11VDc+KNAAOegJXc/jXm1qISpNfgJQclbYathsgViSQoBbmT1rLeG30n7aJdn+BYi6LbXVCIDqXnO6gnUAagnkW9daa7HBLSn4cx8/uG1S+hkcuxzghEuYO4TIJA/pB+teV0C5ftKYLWwRyLKCPadKym/0s/K/AO2IhYs+I/nmapk6V7WVVj+FEEupou1bHb51lZWvqCPHY2wow+cKM2ZvFAzfPemazXtZV2PoXw6FgGh/abDq+CxBdVYohKlgCVPVSdj5isrK6fQ2XQ5KD4fasuHQ1lZSO5EUx+NUrW5rKymR7mHl3aprdZWVj6HGt4/ZW45elZWVj6GjBwvcelFzvWVleJqfjDiR4j4a5rxoRdeOv3mvKyrNB3CRR4eJuLOviH21f4sZxTeg/wC0VlZXoT/k+zLsf8f3RpxlBkGmxI9ulBaysp2H4AM3xnle1lZTxJlYTWVlYcWeQ9vsrqH6J8OrFmZVZltkgkAkHPEg7gxpXtZUeXoPgdCJ+ylP9I2LdLFvI7LmeDlJEjoY3Fe1lBh+JHM5qa9rKyrxZ//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hQSERQUEhQWFBUVFxwZGBgYGBwdGBoaFxsaGBkXGhsdHCceGh0jGhoXHy8gIycpLCwsFh8xNTAqNSYrLCkBCQoKDgwOGg8PGi8kHyQsLCwqKiwsLCwtLS0sLCwsLCwsLCwsLCwsKSwsLCwpLCwsLCksLCwsLCksLCwsKSksLP/AABEIAMIBAwMBIgACEQEDEQH/xAAbAAACAgMBAAAAAAAAAAAAAAAFBgMEAAIHAf/EAEQQAAIBAgQDBgMECQIFAwUAAAECEQADBBIhMQVBUQYTImFxgTKRobHB0fAHFCNCUmJyguEz8UNTkrLCFaLSFiQ0VHP/xAAaAQADAQEBAQAAAAAAAAAAAAACAwQBAAUG/8QALhEAAgIBAwMCBQMFAQAAAAAAAAECEQMEEiExQVETIjJhcYGRBSMzFBWhsfHw/9oADAMBAAIRAxEAPwAc17zrO+EVVZunKtDcr3kgbLKXTrr/AIqJrhB01qDvYrdLZbbQ1hpewWOIG+9RYi8CZB338utQHCt9a2SxtH+Ky0dQ68AxJvWQtyTByo/WIhWPJhpB5+u9nErIy3Nxs3UDr5xQbsjxDurncv8ADc28m/zt7CmfiFgkQRP8w+0ivGypQyND49ABdw72wQpJQ6n06j2oZiXA8LexHMfeIo2VKqUYEqfmJ5jy8qFY2z4ORHXp5ULlYbRY4QZwuJSfgK3R88jfQ0HOJMiifZt/2lxP+ZZce4Ej7KF27OZ1AGpiPWrsD4Yp8Fu1dNW7T9W9aDYvjtm0GEC5cUkFDKgRGs/ven1qrge2oLAPg0uFoyd2XVpzDSASG6AxvGjDSkS1+JS2r8jPSlVjFxi5OKuAcsoj0FG+D3NTJ+ESfX8ATS6lq5fuu9i1cYt4gIGZZkQ0SAQQwgnlRTFK9iyEA8bxm5mf4R1jb1J61HnzKMVJfYPFG3RYw5F/EhRrateJujGfCD18Qzf20yXMLC559qGcF4f3FrWM7eJvXYAdYGnz60VshnUjehwQcI2+r6nZHufHQ0t342q3ZvnnQ0aH0qzaemSVmUgrbu1Tx9jMI26esz+NeW72tb4q6AJPUD3O32fU0tLkW1QvNmnUjUGFkbqdtNfl151dwnFg4ysYnmRGqhTHTnVa9hEUMXYTmJHoomOoJJE+o61R4dw+6zFmMqsMWYzqMs89Dln2rQuH1GHEOp1GsjN6Ty9hQzEWyD+d+n2/KrVvHoW8HiU5JnTwv4wR105GN/Spjb7wNBmXHyOb/f2o4yoBFGxgXYSqk8p+6o2tMrZSCD086LnFlYUGNYHzNTri8o31j5VyyMLkFtwVXU/rCgp/ASdT5+XlVclUUW7QyW12UbdT9amx2MJOtDTiBM0yDbNozi+GGJtm3d1HIxqp5EVynG2ntXGtsPEpj1naPXT511cXtgOf3VFa7OWzikxTyWtxCwIJEwT6SCPSq8c9oqSENP0fY9gG7kCeTOoYeonQ1ldSfHEnf61ld60wdjOPm8ajZ6y6hHzrDtpXpIAkR5InnRi2gAB2/CgirBmrF7iBKxtQyVmoI3OIoPOrGEZWWRNL9oE71OLpUEDY1jibY0cNxQtXVciQND6HmPP/ADTrbvkgPaIuIwkD8Dy9K5TYxpAjU/naukdm3U4dGtaSBKjbMBrI5GRXl62FVP8A4MizTGv4iYMdCPpQa/hZkIYkTB3pquZ7oy92T5roPkapXOy11zJyr5sdfbLNR20N3KuROwd82rqOR8La+mx+k1HxnDm3duIpIInIw6HVCPbLTXe7C3TMXEb1zCffKahxPZa46J3hW3cSVBZgZQaiYM6akeRPtZhlH4X3F/M5HwXDPfumSAAfF19I+lPXCMeLZJGHZ3UeEQBMEAhSYjcfWKjPCVW47pBLCCQImDvHn91ZaRxqbhtrqGLA6DaVYbD2J101rxc+Gay7a+h6GKUfTux44Zet2UtsbSa94zMgIYXLcl1Opk8hqdBXt+3ba+94sCWjulHLwrLHzOoj1PPQJieIZbDKg/1FU7aqXVULRyJy/wDuqfgQADFxmaAE6KB0HXz9a9V4E4pyIIy5dB9FBjWieHOWKCWbx6UStYvQAj/aulHsG+h7xK0AQRpNV0brVn9eUyp1qvoBrFA06Mj05LdhZE/w6nzHX7a2FoEnNACk6+kj7J+lVS/hkbjX15R7mBUX6ugtiyHIa4jFQTy0LRptLiZ1M0t8IBg3izpYFx8yuO8h5mVzKkqo2nICflrpFVrOLm0AYIuPlBjQgmBoNNBH/TrOtUuK8Ocu1vw5rjNcAzDYKU9ZMyNP3Ho9wXDgI6NBPeHLBnLsQsciN/cUCT8DOEBLTNbvhS4VQWRh+6QGtoPSWMT/APKmC07FpDACQRGzGNJ00BaDIJ50s9tMK5Y76AeHXLqZJIG5gxO8SKK9kFz4RMxy5SUE6aL8MexA9qOtq57g9QzhWNxgSMpkkjoRPz1iobvhVQd2Gb22A+hPvUV1rouZQchMQ2UFSJ1mW3IkTAgn0rzEYsXHJGmWFI9J1E8unpWpcnJ0yvfuT6VXs4Uu4UbtpVvEWNYG5jT12+2rXBRFw+h1/PWnrhcGt2TWeBrbIZyGjly/zXmMUGYgVZxd4UMfEiujb5B+oMv2yGIivastiBXtOsw5aRpUROtTKNeVSGzM16l0JK+eakSxmrYYaIojhbQoWzUiFMLXl+zpRO5biq95OlL3BUUsHhSzBVEk8gCSfanjhNpsPbVe7KuZZvDrMmJPWI05Um4fEPbYlCVMRI3g+fKra8fu82nzJafoRSs0ZTVdjlw7OhYbihUS4IPMsY9vyK9PaToMwHM6L9aEDhWe2ly0VaQD4jPr6azpVS0hLmVMDcA6f2k6e015MMcXbDfIbOPxF/S06W12LEmT/SAD8zQvjHZZUQu+ILuTyzSeuuafz51umJtqYzkHoxC/aBVTiF5WOrjT3P0qnHOKftv8GUL9ywUJ8d1VHPvWAjzk6Vrbw+eCJJ5O5Yn1RW2/qIHkDuL62EknViObcvReVWsFazmBM9T502WRs1Q8hGxwhUwLsPEcya+hEnz0/OlS8Kdu6PgKrpJiJ9SdfQCieNMYQquqyiA9f4m+c/KhJQ21X9pmDT4ddIjrvvSoNydHBG35b6V4caBIPKhtzG9OVWMdhi47xeYzMPaSR1iNfSetNcafIV+DVsZJkVdkvbUg6yR8j/mfSaEWULsFH+w6/nrRTA4kDOmogyG3AAXK2vIafnn2SNLgyy1dxOqoBMbexI+40G4yxXF2oz5jbeIOo0aAPLQ7fxE9IOcOtEDxEHowETJJkCTA12n7agxWKS6VhhnHhKj4lLNcX2B7u7r0Q1FKp8HdConCi2JwzOTmuWnZj+8GXLHyzaf5NE+BcOKPfJaZusRqTpCx6H0qMGMpBPgkD7CKmwtlix1InU/jRSfFWdRH2hugIzwTkGgUSTqIgc9aQu0WNuB0CPCZ7YChc0srFw+o3DAbfwia6ZxDBKbTCNQJB5yNaUOLcMDXFdWP/CbXrbZQV6zC8+dLjJuO1HRruW+D4i5dtkt4iC0lR4YzGI02A06+E6neiDFWYMN2Inp0+37arcOxC2LZtqYAZmzHTRiW16RJrRcYjgZWHjEhlM+Ex4wRy1BkeVOaa4o67DKWfGXOwUR/URH0EfMVs0AeER/ih+HxirYINw3DtJBBk7BuQMAH/etE4hKseQG/mf8AANDFNnI9xmMExPPWh2LLa5edQ4u8Bbe5qfEFX10JPy0/u8qr2cYWGp8quhExsoXeI3QxGv59qyrd28smdfSsplfIATLaSaK2OC3GEhYHnp9N627PIJzMAek7fmaZnvmNIPqeVMyTadIxIT7tgrIPLcGtkkUUu4kXHyMqglgNpOpg1D2lwnd3pGgdQfkMpHzUn3rlO2os0gW8WrfrVbDYoAQR/irbJpIoqR1lV151C6VdJ0qJrcQTsfz+fSuNCPZ3HqjlLzRbbz8IO4JHQ7e9M2Jt94Is/AP3uR9Dz9aQrihiKLcN7RNhrYSfB0OpAmTl6Tr5SZqTNhb90fwamE7trJ7c/uqN8KxxGVEZg8HQcj8RPQDefWa9xPGcMQCl0Mzaquukc303mTHOKp4PHd4yWmYlHeB/Ko3I8iQxHr5UiEXdsxvwG+P9nVw4RwxYMcjSAASQWVhzGxEH+Ia70O4dfAJIP52/PrTcvdYjDXMPbj4Cigkaxsy6zAaNevpSF2dTNfW00gqSSjaDMsnxeQg/mKKCbs3d2Y38WuqLVq03PxHp0ExtzoVeAct3YyjYASRpoTrrqdfeveGY5ruMureA8Idco/lIUge01EhNpyp5HfqNwfcEH3puKO1/M4s4fAg6GieFuqihSdm0nodCNPzrVPD4s3DCjWRJ5D1NXnXLJgQFOpI+I6CFmdNaDK2+GEqRBh8MLWfxqSWheRAAIAM6yPEfUD2tJYRFCpLSQWnScuw+fLy9KpcTxIw+Ge6IOQDwkxJJC7+/vVLs3xy5i84RDAuH9oSoVUJlRlBkuF00kTBJpDlttGtIKdpEJwl0W/BmXUjQjMYIWNQx+QkmlnC4kpj71wAO7LZYSCFPe93nIGbwsVNwAydXbzFOHEbK90ysJB5ec0Fv4O337uBKtYtKBGzWyPukf71NUpJ7UdxfJV7P8TdMRaSBku3b5IB/e8DM5ERuyxBPxPsIp8e7SjgrFu3cBTNC3HYSZ0dVXXTkB9lHjjRRSg9z8HG+LxO9DXtyaJYXKxkwQOtXPBvArFkUATnXajFXUuKMOZlLgzZhkDZQxY9TbAkATJMdRSb2fx97wsrC5lW4EY/8PNAYHNrGbKw9Ohrp3HuCpdxVgksFIysJgQpkR0ksZrnHZvgDtYfkpFwHk3hYCIjrlPoKOORyQyaXFfc6RwTEAoMwBW6PGCOcROm0beUCtcRh/B3akeNyMwPku/oCxj1rWwe7toEUsoQZju0wNQP3vt9ajC3O8BFy2LeVpDSHzMpUEyNAJ6cvemRddAWubB/aDEKq27SCFGuvvv5kkk0HTElSYorxa0C6kEMAIkfP76hwvClb4ifICrsbUYgMGtxHWvKsX+zfiMMY86ymb0DTLbYgIgWBB08hz6+tQEaZrTTHL7qGnFkjKTNbcOvkXACYU78qKUaBTss2szujFf3wZgxuJmmDtfw7vLbEfFb8XqpjN8iAfTNUFlx3jJ0tC6dP5wh+2faid7FHu7dxd4gyOY6jmI0PUHzqSc/en9htUc6Wr1nEEACp+O4FbdwFRCXFzqP4QSQVnnDAieYAqDB4ZrjBEEnfyA5knkB1qxSTVgdQhw7BG80Lp18gTv577VHiboa4So8A0Ubwo215k6sfMmi2PuLhsNkU+O5pOxj95vIbqAd5Y9RS5bvkGBWRe7k0tYtxlOWAaX8Zdn2q7mY6z86q3wN+da3RxTs2izqi7sQo96Ysbg3w7iVhU8MjUZRpmHXnVfsdhQ2Mt+Rn5A088UwwZYIqbJlW/aclwKfAMSHu/tGMzIZDGhiGBG3T2q4tll4mWYycwu5o+ISubbqpcnzFUMRwVFlrXhcbHr5HyP0opwnFd9esOwhlm207gOCIPoSfmKginhzO+kv9lMv3Ma8oLdyE4peGniTN7sEJj3n61LicrX0tsrA93mzAaQGJM8+v061rx7hxbiCtnyDu01AJYmCpCgbnSflVrG3Mlp87stu2pYkZi+VRLSQSSfToetPnJ8OL7CklRZsDIcsRzjp/mNzv9le3bJ5fSNfvPvVXhxR0S6pch1zAszHRvKYnl86ufrajdhSrb5CaSAnaa61vC3ZWAwC67eIgfP8AChv6ObjCzejSboA9hTNxDGK1plInMsAESOk1H2RwaWBcUa5rhcSAIzRI09KxuVNtGOqov3+G3jqYPlP5FDb1gqdRB9KaRjKjv3lO4kedDHI12M57iutudBr5VAcfbDZWuIG6ZwD06+VDe3S3QrLYZApA0YTnzMQV8gAoOtc84vwFrVrvrtwPcEEKB4V1899/SgyalKW0ascnHckdt4fmPpV/MNppJ/RpxZ7vD0znVLjoD1UQw+WYqPJRTQLtBJWxa55N8bhc4idjIPpzpa4xc7kMSdpjNtmO23UimHOTQHtpl/V3LRB8I82IOvsob/q8hWwyPFFmtCfw7tuP1ix3zFVCFLmU/s87ZTnIOpURr/DJ1IBlzwuMOJtKbPhNy2x8UEhQBmGhOp0GmsE9Irll63N8Kq+EYfMABAGS0ZI/uBJ6metdN7D4FLeGtOBDOAWJnUEnTyEE6DqetURVw3WLT5JFRe7FwrqB4o3EaHT2mpZA1Ne4ZQjMilmDE6EarpuTJ9PYVR/WyuVLkABgpnn4gN+e4Gm9OeTbLnubVxsINcUaNnnyAj/fr51lS4lUDsGVmOYkkMQJJk6eW3tXlFvAs50hgzU1m+d/Oj2D7LMS1u7oAwIZYOrSpUE9SqggjSAfWq3B+6di5m2h0OozzqqjzIIn+HXfSqlli+AKLOEdi9wn/wDSP0xFrf2o9hsQHwlvylTrOsn/AH96E8H1xBEb4N/mLqt/4/Sjv/qNxSFFu2bjEkBYUsAJbTyXmJ9Kjy82l5GoVu0CiLGYMYDpCgEhgz3FHTXMR7GifCMMiqEQ6uczsREAfCp1I0EsdYJPlNHlyYkB79hIXQPcaIJMQuUBiSRABNL/ABdv1a1fCKzMoYEeQ3UdZ59BPsvflbrsH7WvmL/HeIPcuFxsNFA5KPh/H1JqngMKbuYAxcXxKDpm/iWdh+6RMDcc9BGBxQshjdzlhDP4wYV2ADBebZmGkjQmnXs7wu3cvI0ypEhhz0kH67etU4tTGcOOGZLG06IeFdlLl9cxdbQkgqwbNpofDGnuf82e0HYl7YmwTcWBmDFQynTXkCvOeQ36g/gbly2ShVmAYAbwFhixUwdIA0GmvztYa414l2nuwfAvIx+8euo22B9JKnlk2ZtErshw7LiwZkLmE8iQNY8p+dOGNHhFQYGyO8Zhzdj9341Pjx4aXKV5DkqFm+YJqfAqttu9uDwFYb1BUZvkw/6R0qtiRqfWimO4Iz4G2QN2MyYAzFMpPTVQJO2b1rdX/FaGYmt6TDGOxBuOrpoGtKS0eIySMvl+fZO/SJxS4LYw9lgsp3txs2VsgbIEEcmJmOYQ8tzfAGuG2FcQUkazmkE6GdBGuk6dBNCP0iWxkSRIZLinkZ8GUz0DfaaTuc4KjJR2uiTsPjUW1eFy4YUC4Xdp8KgKTtyGX5j3dMFhlkEENIB02htQfQjWuYcNQC1dXdYAA6HOBP8A05h/d6U/cGxyrZtkFjKLvv4RljoAIIAFSabI5obLG0twRx3D1Oohap2bxUEx4Ru3KlLtL2vN++cFZz22nx3MxUBcoeUykMx1GsgHzGtWuF20t+O5iLtzw5Ve5ea4oO/iXVSJ3kaamnz1Cj7QI43Jbhv/AFwEafKs7+dqXeD8YF20GMK+odBrlZWZSNORKkjyovguJWlBZmUQYMkDWAdz5EH3qhJNWhTbXUX+1tu4GstML3moI0MjcGJkCeY3O8Uq8TtM9tjccOG0VQF9OSiI6yeulNvaztrhLtvuMyubjIJXUISwUNMCYkmBynUTSullje/VhlVozsSxY5Tz135aacthrXm6rHPfuSLtPkg402OXZjDC3hLSgzmGfyGfUADlAj3miivSXw/t3Ys3nwt4lFsnIlzVgYABDACQQ2bUSN9BFN4uKy5kZWHVTI+m1Xwx+1EbmnJlm0J051F2k4IlzDN3kkqQy5ZnMNNAN9CRtWljFFW1qwtxrmi6+u1KlDyaJnEOyZXFYVbKyt3BXUzHNAcpcYFmI8Ms8fSKdOzvCVTDWrbfGi5WgnfXry9qksYJw4DAFRPOYopNGpUtqYtqindwSKpnc8+Zpa4h2aS7dF0uUCEM0Aaldmk6CBA2Nadv+M3bNgtaOVpgPpoZWFEnSddfWvbvFHKW7YyO5RO/ZTKAwCwUqY1YGIkR1rrjLiQyKklaCl44dmLG8kkk7jnrG9ZQy52dtscwUqGAIGeYkT0r2qeBHJVwvE7maAskjUHfqDrzzCfzps9/PkSPARAkkmSIzHfYkkDz561nafGmxg3u2wM4VQD/AP0IUz1+KYpQ7I8Zu373c3WksCyvoMvdo7kQF8WaAN9I51rp+45cDfhnZeJBMjiMPcUCPjgNqp5iYFZxK8xYIQe9ufEBqVQSO7U8pMyfNjQ7h/Gr7YhL6opt2XuWyzOq5mKZCQCRmjwEkT86MdnrN27dkQWJl7saAbwnXy5eu9DFW9z6L/YW6lS7l69wm1Yw6FxmuO8FpOhIYkJr4AIAlYOgMzS/xyxcbDsiSTGh3LIN1/qgQeukbxUvb3tGi4jD4dZ01bWcpchEJ66KWPOGqjxvjht4WFMXLkqD0EeIiOYkL6tPKgyNbG7GYHckkI2Pup3TG4JbwgEEAwDIUgjUROvKOmldO7FKn6pbbLuumYyVUbCYE6bHpHrXNUwIuWrlsiTBKeTAaD31HvTt2U45bOEt2gMzLbBIMiRmK6EHQiVkEH4gaRpkm6KdWnGdha2me6LzCEV8qKCR1JaRuRoSepA5UcuYyLbNMgKT8ht+YpX4riHe0w8KEK0QCdDuN+g06b689beMc2LaEgl1QmAYykKy++UqCeZk6bVa4p0SJ0H+E2iLYneJJ8zqa2xR8NS2NIHkPsFRYnY1Gn+5YQrYl5cINyftrpmFs5bIWOQEeun31z7h2Ez41AORk+1dIuH4QObD6a/dVeViX1AvEYF24f5vuFAe0vD0vgK06A7eZU/+I+db8Z4gGxF1VYEhjpzldD9a0sWS2hMTrrSntxu5B3aoDr2YSCMzb+XnodNdYP8AbTLgMELWGVYL5VMaakSTED1qjiMfhrbZGvqG2Max5EgEKZ6nSiS4YXbZAuHKywpRhEEaMCND/isePEl7FQanOtrfBxPgeIL424wBZQG0O4RYAHlCgCOgp4xAsrlUCQQGKsZnNKmAx8WhMgT6c6Xcb+jt7OLy3Hzqyl1cGCx2MjUiCRPWd96Nd6ww4NrxE+EjfUTIga6EbV5Oq4kqLdOvY7I7fapExGLRiF8XeQFQJKWwD4v3JYAaaaxGtIHEeNNefM0AmSYmCdpP9oQf2jzp8vWcK5W3ctWhIzMwDQzEQWEZXUzOx16E0ldp+E28PdC2mLKRrJDa/wArBVkEQdQCDI5TVmnzR+HuR54S69gX35BBG6mR6jUV0HAdoAcdjbhIyrZzrt/wipA/uLtp5iudTW9q+yhgDAYQ3mJDR6SoPtVkopkylRteulmLMZZiST1JMk/OrlvEYixOty2GQgzIlXUjbzBkexrXguAe9eUKrMFILZeSgideXQecb05cf4m9i6XsxaF1VMDZjGxnXnOvvU+XP6clFDseLemx77JcQGJwdi7MsVCv/WnhefUjN6MKY7d7IoC6VzX9GvGv272CoQuCxVRCl1jxKORKzIGngXpr0O4DWbt3UPbXBL+uGaixHEMoZiYABJJ5ACSfSK1C0A41wd78LdbJZB1tofFcOkZ3jwpv4Rv1FGl4BZyntNxz9YxL3ASVnwzOqjYgE6T+Yp07AcR7y1cRj41bNER4GChWA/h0jTy6ilj9INpVxYCiB3aAAbQsqAOkAAR5U84Hhlu5hsE6g27tuxayXF0MFASjfxoZMqep2kzuOL3Wgb4oacPxkooXIDHM1lD1bTUAnmdvpJisqn7HVEpdrDPDGbTVLR8tXt0mdh1V8ckMqhUuEknkbbL7HxfSn/idpH4bF0DKbNosDMaZGpMv8Ts2AqwEU6SqjLp1io8uocPYldi5WHOH2SiW7T3AUtIAD3YkxttodJ1PuaY8Nxy2lo5XYNtBENMxsJC9Z1pATtdYOguc9JVusdPOr44kpiDJPIak+1RrUZIx2tGbgJ2zxlt8VKkFysMFkw0kqOZmCPpVvtniQ2ICjQATHmxLn6ZflRS1xi0gzE21LeYDGPTU6Ul8T4yl3FMwcETuZA0Ec6GOSc0lXT/JZpZKM/cWLN3KzEbgT8hP3US7KugxSLsO7upHWBciPZRQW1iELvDrERMgDUHmfL7Kauy2BQJ3roud2LKxHiykDQE6jWT70byPFFso1k4uKpm3bTHZLSosg3G1P8qjUT5kr7A1H2SZ2siTIDALPJS0x6TJ9zUfaLgQv3Q1xyQBCINhvMmffblTDwjAi1bRQIgiPloKp0uSsKs82PLGGzUWJbQ1IlyPequOueE+dDF3Ma2a9jsLmu3LnTQeppsZ5uov8KFj6sco+xqE8Dw/dqlsfE37R/IEQo+cfI1awOJBuXrh2D5Qf5bQj/uz1bPnkU+pzfGcatrisQwGV2e4oZ/FbnvJzMFGYDTdSYnajfCcVdZS15BbYE6AyIEEGZI95IMTsa59fulmLc2JJ996fOCWw2EtDabYGnmIP1mvO/UkljjL50zkxUxGEXvXIYQWYjwvsSSP3dKZP/XHs4G2toFrkFRG/h1YgEfFBET1mDEFOPCsXbdkGGZo2ZdVI6hog0bucLvW8CHa340ZrhUAMVVlgyCIJ8IJEaR5Egc8sdRUZB4Xc1u6AnhvGpxLveLZroAljLSDoNfIwBoNB1pg4R2LuG4+Js+O27yBmysGDBmIB8LRqJOonTqOe3sUbmvP0gafTyrofYP9JUqmFuKlvIkK5JCnLvmO4bczrOp0rIYnKTtnp55qEU4oi7T9nGud5cS3cV15tMTGo10HLpr1mgHFuywHCxdMtiEPe3TPhS0xCJbMneSrCB+83ICnninGwxJOQoNt4M65jIBPIARr8qHXnLhu8ANvKSVYgKYBklcwI055SegocclGe2PIucXOO6XBxqspw7X9n7QtLiMOgRTAZQ2ZfFsy6nSdNDBlTA1pPr0oTU1aPNnBwdMZuwd62t5+8urbLJlSRqSWB0OykZRr50wdrMPCqwWSpjp8+vpVH9G3DcMc9/FWi6h1RCSMgY6sSPIQS2oUcpII6HdTC4kPlRCieEzqrMNwG36azXl6uUI5U2yzBkax7a4OX8F44MLird1lGZLgJ18TK8o6jlojNXUl7aq91rPdlSADnJEEwpIiNPi0MnbauN8awYTGtbtMWXvAFnUgsR4TO5BMTzinZ+HMge9edgzBbad3AZ2VLYuuSVZUUT01JECNarcPbSfVcE05uUhstdpC1+5ZCRlWQ08xlnSNPi09KrcW44bbWwygi40GDEAZddjJ8Xlt56BEs3bhN23buWydDdJBSIAJJ7tQNBMyPIcqpcUs3CoDYmxedHYqTetiFYII8O8FSdhuPOg90cq54r/IL+YK/SbZC4hGA3t/VSfuK/KnrBCDhLKBiy2wSAYCotsIGbrqY9m60gdu2Z/1dnIZmQhisFcwjmND66bbCujW+IrbEhc1zIFJG/h5LMAak03FlajcvmE6DAwZ6E+m1eVQ/wDqlLICOCGyqxETGcBwCQYmGG1ZVFs4h7SPHCbh/hs2vobdc4wmMz21JW20jc2rZJgkalkJPua7BZwqPYCMAyPbUFSJBBUaHrXG73CMWphEtgdA2g+etKlKKknIByoJ8H7OW8aL1tlW26hSjW0RYzZhDKoAYEhfPoRrSbaxyosKDqI89Y578oin/sx3uFZ3YoWdQIAJAgzOu/SheK7MiWNrKoMQI1HUeYj03pOTPjcuDU0Kpus51hAeZnKNvuIqzb4RMAnPcJHhBEnmQBEmBTTgOzqgzchxyUCAOWmvQD360awPDEtLCqFAG/PYak+cD5VNk1ijxE1uP1AWB7K+IXGVLaryZfMEGDzkc+tMGK4igiJPoNAPp9K0xtw5REknRNCIn99unkPPqak4Vgrckv4uWu56nyE8qfh0zyR35vwBKW5nvDbRuOXaQq7D7zRgXszSNht+NQ3XUAImgqbDlV1JAFPaSVJfQ1IJ2R9KhvXFmWPhXU/cKr4vjaKuh9zoPrQjhl84u8FEm0p8TcmP8I5H/IrcONt3IOhy4fiO7sXMQ+hZS4B3CgeBfca+r0Ox2L7jhzk/EbZH91zQ/Vial7SYj/RsL/xGk/0qR98D2oF+kLFRas2gfiOY+iiB9W+lUyfH1BEZdafuzn/4tr+gUhM4BFPvZwf/AG1r+n7zXn/qC/aX1BZcucRt2UN27mKghYAklmmJ1GmhJ9hzqI/pGsDbvPa0n/yqLtBYVsPckfCCw15gGD9T86Qzc5DT3P40GgjB4m2ubCTBHG7VtMRcNlW7p2JtgwIB1y6T8JMb7AUW4Fwq2i9+4ltcs7CNJA6yDrQbiGNL3Mo1CmB5nn+H+9G+1Fv9Wwyo5m4wCqo2VVA7x/MltBy8R3I03LjlNtQ6dz08eRRgt/2DmJsOFV7oCg/CGYTJ5ldTPkRz6mosTxruFbN3cqPhLoCdRsuYlt5gTp02CQ9x3A7xmaB+8Zieeu+1V8Ss5iSSeZ+8mlRxQVI55pVYe7PdrrQD2MQgaw7NGpACsZymNQJ1BnT7JeK/o6LS+CfvV37tiBcWeQOiv9D60jbGjXBO1V3DkAHMnQnb0PL02qqeOcfdi/HkijkjP25PyPuC4WyYLDoyMqqssp0JuuSzEjfTMF/tqoLOXS2SUmQM+VBzOo8R1HLTz5VKuMu4s21hwjAE/wAWU6kDkNP8wK2TC/t+7CsF1J+KRl28WYxrA29IrxXJbnufPWi64Qikui7gd+FWDjcN3cljdVmEkhghzswBkgAKR0pyxF7IgYAFkt4q4mZQwDpbtsrZSIOo5ivLNhU+BFWRBKqAT6kan3mtsQ5NsJA/Z2MYC06t3lpyoAjkepqjTaiOTJFN9FXJ5uaalO0qOX8Q4pdvtmvXHuHqzE/Kdvaq6vFelawW69m0INnGb15evKtsT2hxiytx210Mgazr8QAnqNa2w6EugBglgAehJABpks9lGkq1wd3J+CdRz0IgEjXY1NnzQx/GHGu7LOKxebuj1sWNzJ/0Lc68/Wsq7e4Why6sMqIg05W0VBz6KK8qf+4YvJ1odcPxi3bsWiTP7NNv6RrSbnq4Lc1N3QykGkZMzydRbnYOye56DU/SruFwasPEWU9Mk/XMIqO3wlBMJzJOra/WtmwKxoI9z+NbDLp0qkm2Dfks2+Ga6NP9v3TH1rfFWQFZQQ3hO3XpuQfY1QXCKuw+p++rCPU2bJidPHHobuNLmIR7ToWCk7HWQw1Ux5EDT1qhqo1AP9Jn7YomcALhk6HmfxHP6GquL4aFIkZfODB9Ole5ptXHMvb9wiPD4gvGRC07agf5qS7Yux4mFv0Esfc/hQ44hrDBlEgnkdidDqNgfzvV39YvEaWspP705jH586q2rqw0ze3wa38d0mORY5mPoDIHt9KM8C4/bW6tlEC2ipAPVhttpvIPrrQfB8OL+K6HYcy+g9I/GjwKkAtCqnw8gvmBXNpukEeO7X8Zt8IFv0AJk+5J+dCO2dwPhheGzXwEP8gW6B7EKprbH9qS2ZLG2zXOQ8p5n8aE9rcSV4dZKai1dykHo6eE77+Aj+6mTjwmxbkLxea6L2ZacNb9D/3NXG14245A11DsfxJnwdskAGWGm0Bj/mvL/UpL0vuZZe7TcbWzbNoqSbs+KB4VAAIGu5P30k3MdZWTleQCRJESNRVj9IfFHD2oUZQp8Xmdx/7QfelBuIs/hMQSJ9NKbpZL0E14CjzJItcMJV5BhhqD0IO/rUPFwzEu7FmJ8RJk/n8a2VgrqeQ0qxeXMD51M5tM9701KDjXKPWIyyI2mhV6SfuonwFV74Wruof4TJ0I99jt6xTlxDha2VcWLYm4nhI3mCJJOsfgKHescq8k3pOa8HK7m5q3wfAm9eS2CBmOpOwA1M6fmazGYMjWIjccxy/PqKOdgMNmvs38K/U6/wDjVmXKoYXPwiD0mp7WPOFwJVRmUr42bXokkexOTyMedXlDC4+UZmV8wB/eU6FD5EH2kHkK1wIKWEAMfs40P8RBP0q2HzM0sToNJPMetfHzzLdZ6FEWJTLO4G46xy/D1mq+PuJZs949weK2yhcpP+ojIJjbeZiOXOo8ffyosmJzJtzBBn18R+XlSz2ixD9yRkzKIIbZlEyZHMeYivS0MYOdz+x5WVbZtAM27f8AzD/0H8a9C2/429k/FqFnHkSCsEaf714eJnkK+ht+AeApa7tWVpcwQYyjkZ/ips4Rx9brZcrKYncEaQD5jfzrn3/qZ6CjPZPiDHFIPCAQQZO46D+Y9Kh1mL1Mbcl0R3A+G8OlZUowrHlFZXy3AVMuW7H21hQSKkDSfesbQ1S5yb5F0arFRm3NSVFcTXStgzpGlxNKgAip3Xw1HpTUBZ6gDEZ5jyJHptRrDv3ilCZIErJlj1WTMjmJ13HSAoteftUq3ip/PzqjBlyYZJroapFu7gBzUfIcvzvQ44Wy5K52mJjMwHrrofap7/Fy3hdzH2+vWqX65aDSWDEdZPKORmI6dK9b+4q1aYSa8lLF8Oe2+bDktG4A6deoour2sSg/WrV5CP8AlsSh21KjxD5Ea78hMmNDJCwB0Xwj35n3JqhjOILbHiIHTXX2HOlZf1WV1CNv5hOSozG8Ot+EWAyqJ0c6R5DlS5xfguJueHMrIDIUGBO0wecEifWiX/1Lbnf7Z+yrFjilt9mn86+dTZdfq+rjx9Be5AHCdgE/4jnYaLA11nUzTXgcEtpAiCFGwrZLgjQ14CSeleZk1GXLxN/YI1xXD0uqQ6hhOxE9dftpZ7WWsLZslEtW++fKQVGqqGBLbwJgrA6npTVGkVzntTh7iXm73XMSQw2IJMehG0eQqvRNynTfTsPwRi3YOZ9SD61NZvRE1RZ9vKrFq4Ir1JI9eEyxiU0DqYZTIPmNRr+dqfuG4oXrCXk+JfER5gQy/aKRMKR7GjfZjFNavBVGZHYAr0J0BHLXb5dKnmrVDqp7/wAlbtVhkXEFkbOCBnEGFLAECToxKlSY2Jq/+j/BAC/rrmj2yiPtNS8f4S9q8e80t3dcwGYgAZSvTTKDp/ENaqdjsaUvXrZIhhvyzKdD8p+dZqlJ4ZQXhEfx+76jpY/0/QR8hUH6xF1OQYZfpIrfA3gVuDpH1H+KpcQB7u1cA+BwD8xXzcY+5xf/ALgJs3466i0S2y3AdN9QR9poA2OWBkmRuPyfKnW1bHektGWJMiR4TznqCaHX7d8/v2IOwK6/Zyq/TNOHJNPT+pK06ErGYexeZVKFXM/CVBhQSxOZgsCOZ12GtbWOxNt1VlukqdQQNx76g77jSj3a3AXmtWs9m29lFzMbYTvAYiR4cwEwTA10k86TeEcUvW2AsXCwn/SbY/0gmNfLXXnvXs41OWG8cqf5/wCEWTHsdBO92OtIfE7/AE/CrfC+H2LDhhbLkGRmMxtyiKLjEZ1DFcsgEhhqPI+kfQVX7kciN+dQPUZZLbNsW00Xj2mblbP59qyhwtHk9ZU3p4/AW6Q1WvOsuvr50NGNysc21QPxLWfzpTFp5OVoW5qg1buRNQ33jUVQTi40ry9xIEUyOGS6guXgud5Ok1HdcChJ4gx2J++rCYPEP8Fm4R1yn2PSqI6dg8s3v48Dn8qo3+MHLvH3j8xVi92XxfOxcjyE/ZNB72DaSrAqehBB+R1qqOJLqY0zW7xEmdNBJ1/Pl9aG3ca557CIom3DDGpHpVO/wxuQgU+KgjDSzxZ12J8tPtqNsYznxksTET9Kz9R6mtQI0otsLtI0tBZkE1VvWIO/vUi3P8Vgtlt9qzoYb4fGOn75yknnPvTbgLysBD5j5n7qTHTXy5e4ohgMXlgxqNql1GFTjaCTocQPY1DjMKtxCtxQwI5/nSsweMzjUgt0qUtNeO04sZfg5pxbhndXGtk7aox5qeR8xBoetzXSui8ewGe2xyKzCInyNc9xQMzlUTyAP4/mK9zT5PViWw1NJWSBm/dB9oq/gMQ6EPpmU5lHUrrr5DnQFLrDY1OyvbIzyNRvEidfXanvFyUf1ap1Ye41xc3HzlyzQInUxG5J2EzCCOp5SA/WjJg6Tv8AbUTupJJ6/netWvDlTVjXcjlldUuAvw7tTfslsr5gwgh/F1g7zOp586sYftfdCw3ikk7kbmdtvyKXrV0TJEit7l9eQ+ugpc9Pjb5iBDJOHRjO/bPEMIYK3zG3kKgw3G7txjmuBdQAAoO/rS+uNjYVH+smZGhma5aXGlxFIN5sjVWdHv8AA7n7uJZwRsYjYDkI5cv80NxnY5mbM0K38o0md96pcH7QOLRGaWBESJ/Iq1iO0N11VDc+KNAAOegJXc/jXm1qISpNfgJQclbYathsgViSQoBbmT1rLeG30n7aJdn+BYi6LbXVCIDqXnO6gnUAagnkW9daa7HBLSn4cx8/uG1S+hkcuxzghEuYO4TIJA/pB+teV0C5ftKYLWwRyLKCPadKym/0s/K/AO2IhYs+I/nmapk6V7WVVj+FEEupou1bHb51lZWvqCPHY2wow+cKM2ZvFAzfPemazXtZV2PoXw6FgGh/abDq+CxBdVYohKlgCVPVSdj5isrK6fQ2XQ5KD4fasuHQ1lZSO5EUx+NUrW5rKymR7mHl3aprdZWVj6HGt4/ZW45elZWVj6GjBwvcelFzvWVleJqfjDiR4j4a5rxoRdeOv3mvKyrNB3CRR4eJuLOviH21f4sZxTeg/wC0VlZXoT/k+zLsf8f3RpxlBkGmxI9ulBaysp2H4AM3xnle1lZTxJlYTWVlYcWeQ9vsrqH6J8OrFmZVZltkgkAkHPEg7gxpXtZUeXoPgdCJ+ylP9I2LdLFvI7LmeDlJEjoY3Fe1lBh+JHM5qa9rKyrxZ//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6150" name="Picture 6" descr="http://img823.imageshack.us/img823/3950/854607622192327711386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620688"/>
            <a:ext cx="3672408" cy="5616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21522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5184576" cy="4536504"/>
          </a:xfrm>
        </p:spPr>
        <p:txBody>
          <a:bodyPr>
            <a:noAutofit/>
          </a:bodyPr>
          <a:lstStyle/>
          <a:p>
            <a:pPr marL="0" indent="0" algn="ctr">
              <a:buNone/>
            </a:pPr>
            <a:r>
              <a:rPr lang="es-CO" dirty="0"/>
              <a:t>El juicio se inicia con el primer creyente que haya existido sobre la tierra, hasta el ultimo que haya hecho profesión de fe</a:t>
            </a:r>
            <a:r>
              <a:rPr lang="es-CO" dirty="0" smtClean="0"/>
              <a:t>.</a:t>
            </a:r>
          </a:p>
          <a:p>
            <a:pPr marL="0" indent="0" algn="ctr">
              <a:buNone/>
            </a:pPr>
            <a:r>
              <a:rPr lang="es-CO" dirty="0" smtClean="0"/>
              <a:t> Jesús </a:t>
            </a:r>
            <a:r>
              <a:rPr lang="es-CO" dirty="0"/>
              <a:t>no deja de interceder hasta que todos los hombres hayan tenido la oportunidad de salvarse</a:t>
            </a:r>
            <a:r>
              <a:rPr lang="es-CO" dirty="0" smtClean="0"/>
              <a:t>.</a:t>
            </a:r>
            <a:endParaRPr lang="es-CO" dirty="0"/>
          </a:p>
        </p:txBody>
      </p:sp>
      <p:pic>
        <p:nvPicPr>
          <p:cNvPr id="7170" name="Picture 2" descr="http://t0.gstatic.com/images?q=tbn:ANd9GcTSFJHS6mQatKP_osgBWh72TwcVoLAApwsoYfnpJ3SkKnFn9D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88641"/>
            <a:ext cx="3456384" cy="237626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hIQEBQUEhQUFRQUFBQUFBUVFBQUDxQUFBQVFBUUFBYXHCYeFxkjGRUUHy8gIycpLC0sFR4xNTAqNSYrLCkBCQoKDgwOGg8PGiwkHSQsLCksLCkpLCwpLCkpKSwuKS0pLCksLCwpKSksKSkpNCksLCwpLCksLCwpKSksLCwpKf/AABEIAMUBAAMBIgACEQEDEQH/xAAbAAABBQEBAAAAAAAAAAAAAAACAAEDBAUGB//EAEUQAAIBAwIDBQQHBQYDCQAAAAECAwAEERIhBRMxBiJBUWEycYGRBxRCUqGx0RUjYpPBJDNygpLwFoPhFyU1c6KzwtLx/8QAGgEAAwEBAQEAAAAAAAAAAAAAAAECAwQFBv/EAC8RAAICAQIFAgQGAwEAAAAAAAABAhEDBCESExQxQVFhIpGh4TJCgbHB8FJx8RX/2gAMAwEAAhEDEQA/AOKNSxLQAVNGK+xPm5OiQU+aakTUmY+aegzRUCHpqVKgBqelSNAACpKjWpKBsanpqegQxoaI0OaBhClSBpGgCJutHGaGSlHTH4JaB6OhakIFKOowaPNAMKoXqWgkoBFSQUo6KRajzVG63RIWpjUZakDQFCzvTF6F2qKgqi7FVlBUES1YWkzGTHoCaJjQGkSggaImgWnY0AxaqMGoalWgKHpjT0zUCGFHQinoAVKmp6BD0BoqEmgY609CDRUCAcUy0T0ApleCahanpGkIios0JpCmUGppnoRTmkKiCaqvMq1KKoynFUjeG5I0lNzKrM9R8yr4TThLeunFVFlqTnUqDhNlFosUy09Zvscvk3ON9mWjvTa24klYRo/Qau8CTnGAAMdTR8a7O/VbGCSRGSd7h42DNtoCsy4A28BuK6DiN7HJf8QjSZEe4sYooJdeEWQCTK6x7JOV/wBPurF7QRiLhdpA0ySSx3LlgkolKArIQufHAYeg6V5UdRkbin6r9fsejLBjSk1/ww+H8KmnJEMbSFQCwUZIBOAT8aPiPBp7dlWaJ0L+wCM6vDClcgncbddxW72GiZ4uIKsgiZrXSshOlUYlgGJ8BnG9WLXiMVivDIJ5Ud4rqSaTS/OEMTRyIupx4a3VvgcdK2y6mUMjildfPsZY9PGcFJv+o5297OXUCcyWB0TbLEDAz01YJK/HFL9g3Ih5xhcRaQ/MONGk9D13roQn1FeJTT3EcqXKyLCqzCRpmkZjHhM93CkL/wBBWT2qu9cHDUEhIWz/AHiK506/3Y76g9eux9amGqyTajS7lT08Ipu2N2b7NSXrsFyERWLPjUNQGVTGRuf6VWtuAXMrsiwuXjwJF27hIzhmJxnfzrR7Bzqt0wdwgeCZAWbCa2A05PTwNS2fDTJwx7JZoluY7hXlXngLMulfZlzhsbeP2arLnyY5teNiMeGE4J+dzFPCZhMITE4mJwI8d87Z28xgHfptWve9mmt+HyzTxsky3EcaZbu8ttIJwCQdy2/pW3BxyFb+3iadWePh72sk4OYxcOUKZfxICuM/xjzrLaD6pwnkzTxyyC9t5CiTCUhBJGX38dWlmx/F61hLVTlXjt+u/wCxtHTQV/2v9mSezV2IubyJNGNWrAzp+9pzqx64rO/2K78usfE5OINdRG0MZI/ejOnl6eTyuudW/T8a4rs9eolzDK64jWZXK49lNeRt6DB+FdOHUSndrsr+xz5cEYVT77Et7wC5hj5kkLon3iBgZ6agDlfjipu13DI7a7MUQIURRPuSxy4OdzW12luZIkvWiS1MVyMGYXskkkgY90pCxIVxnoMDbrWV27uFfiDFGDDkwDKkEZAORkVnh1E8k1e3f+DXJghji69v5Klj2buplDxQO6Nq0sMaTpbS2CT4Hann7P3KRGV4ZFjHViMAb43HUDPjitQ8QxbcJRZdOm6keRVfSQBcHBcA+zgnrtvVu64kGn42TNqV4NMQMmUOEAAjGcefSiWqyKT2Vb+vqJafG4rd39rOZfhM2qNeW2qYAxDbMgboV99Fadn7mUuI4XcxtofAHcf7rb7dDXX2cUc0vDLgTwLHBCiSh5AsqumMKE8cnasZr4Cw4qFkCtJe93S+HZDMc6cHJGk+FLq5vZLf7h00V3e32MuXglwkwhaJxK3spjLEHxGNiNjv6Vp3nZprfh8s08bJMtxGiZYaeW+gE4Bwdy2/pW5Y8YiWexDyqC3DZIeYzZMcpMenWeoOzDJ86yng+qcJMM00cri9t5TGs3OOgPHrAJ+9pc4H3t+prOWqySpdt/nuXDTwVuzHfszd8vm8iTRjVnAzp+9pzqx64qhaWryuqRqXdtlUYy22dvgDXoBdU4nJxBrqI2hiJH70Z08vTyeV1zq73SvPbG/ZJFmQYKycxB0xh9Sr8sCunDqJ5LVb0Y5cMYV6EycNlIlIRsQ/3p8I9yMN8QR8KrV2Xb6eKOEJAf8AxGZbx/4YxHHhfcX73+Zq4ytdPleVOTRGbGsbpMCUVmXJrTkrPu12rriTjKTPUReieosVZ1pBBqMPUQp6CqOppZpqVZHmg6BuMDB67bUyQKNwoHuFJ2wDXeTdn+HjiH1ARzh2j1CbmZVGKFwunxGFJyfOufLmjiatG2LHLJdM4+34lJFFPGmnTcR8qTUM9w5zp32O9UY4VXoAPcK6drO0t+HpPNHLLK9xNbqsbhU1RlxqOegAQ+O9bR7DwI/IkVs8nU139YiVRNpyEEBbVp9ceI9aweqwxk3W5utPkcUjz+CzDOAqAsxCjAGSScAfEmrknBpkMuYmBhwJjgfuy3QOa6WwsbS1fhwmjlkmuuXNzEfEcOXTQNP2hllB+NDx+zV241KxkHIlhKhZGVG1KudajZ/TNJ6tcVRW33ofTSa3e5yZGaAwLjGBjyxtXS8as7OxKwSxzzXBhWV3SRUijLg6QFPtAEH5VqcJ7IxSxhZYJIZDAZFka4TmFwuc/VwchD6jPurSWrx1bTozWmndL9ziooQBgAb7Yx1zU11wowSFJI9Dr1UgahkZ8PSty0t7SC2sZJ45ZXvSXXQ+gQxqyjVjoxGpTg+dN9IB/wC9Ln/lf+2tEdQp5FGK23+noKeGUYOTe5zjW6k5KjPnjern1JxEJdJ5ZbQH20lwM6ffius4d2UhEVqZY2k+srrkkFxFCtujeyQjMDJ1ydj0PuqhxuDlcMSMMGCcTlQMOjARsAdvMYqeqhxcMfWh9PKrl2qzmPq65zpGfPG9EIwOgxXQ9l+BLcJPK6lxCq6YlkWIyO+cKXYgKNvPxrV/4WtnkSMBklntZXji5yycm4iwdDMhIcEHPX7Jqp6rHCTiTDT5Jx4kcToGc4GfxpuSuMYGPdtXRw8ET+wpyZZZriJ7mVFcIVi35YOrATqpLHyNXOLdnYFFm6oY+fci3kjE6zqMt1WRfHGfdml1eK6B6bJVnIPbqeqg+8UxjG2w26bdPdXY3nCrIniEMUcyyWUTSiVnyj6AGZAvkAQM0o+C2cc9nazRzPLcxpI8qyaUj1+yoXxG2M9fGl1ePvT+RXTTur+px4Qb7Dfr61Ja8KZw7Rx5ES63IA7i/eNdZa9mI9N1LymmEVy1vDCJ0h1acZZpHI6A9PQ1Yl4bHbJxNITlDw5ZQCyuyFi4MZZdiQVO/rUy1eP8vccdLO9zirvhZTS0kenWodCRuynow9KVtPy3VtKvpOdLjVG3ow8RXXRdlopJbbU0pj/Z4uZcyFm7uO5GG9gHPQeVZdxaWtxYPd28csBilSN45H5gdZCArA+B7w29DVQ1MHs13FLBNbmRxLiUtzMZpipbSqKFGmNEXOlVXw61BSxSrrhBQVROeUnJ2wWFUrpNqvGq8yVohwdGHJ1ocVZuIt6h01odiexGRTUTUFBodUTTGlSrI8wCToa7XtR2403sjWsdtI4jVEut2kUMveXY4Yg53671xtNjFYZcEcrTl4N8eVwTryWJuJO1pDbEApFK82vJ5jPJq1Z8PtE1b4h2mE4U3FnazyrHyxO+oSaQMAso7rEeZ/CsljQZpPTY2qopZ53dm9Y9sZYooEMFvM1sMQSSBuZEu3dGNiNhjPkPKoLjtJLILwFE/tzo0mC3c0AAaPfjxpWPZS7miEkcRZCCRhkDMBsSqk5O4PhWbDEzMqqMszBQOhLE4A36b1CwYW21+5Ty5EqNq57WPJGqzW9tO6Jy0mkDCUJjAzg4Yj1qde3sok531a2M5h5Lz98SNHjGMZwu++3XFBx3sdPbcjCs5lSPIGnImfJ5QAYk4A69OtUuJdl7q2TmSxFUzgsGVgpPQPpJ0n31msWnn5+pXHmj/wAJeGdppILaGAwwTiA6oGlDaom9MHvDO+D+mKvFuKvd3Ek8gVWk05C50jSoXx91bXZbsZPNNA00LfV5DljqCsU0nDYB1AZ074rPtuz89xLOLePKRzyxbsqgaXYKuXIJOAKqPIjkbT3+gpc2UNxz2hDQxRT2tvdCDIhaXWroD1XK+0uw2PkKrScTdrZLfRGqLO9x3cjDMCuhR0CgH8KguLV43ZJFKupwynqD5GtCy7NXU0fMjhZk3w2VUHHXTqI1fCreLFF8X8mfMyNcIPC+NvbiRQkcscy6JYpQTG6746bgjPWo7XigiuIpoLeC35RBVYyx1nO/MZtzkEj3GpF7O3Jg54jPJ0F+YSoXSOp658Dt12qxe8Dke6MUNu8REavoeRGYL4yF9WAp22zUS5Lnf8/uEXlUa8DJ2sn+uSXbLGzyR8kxnPK5WANHmNxn40EnaNyltGlvBDFazCeNIy+MjJ0sTuckkk9ansOxtw90tvIhjJAZm7pAjO2sb4bfbY+NVb7s9PE8wKHTANTtqTaMsyo5wfHSdutTy9O5JexfHnp2L/iKXXdyaU1XiSRuMtpQSBQSvrt410/AuNBBayXE3DysEYHMct+0I1A/ugvQsemrO2ema5BOEzHk4Q/vyRDuv7whgpA323IG+Ksy9kLoOqNAQ7BmALR50pgMT3tgNQ6+dTlw4mqUkh48uRO2mwk7Uk/WQ0Mc1vczPLyZtQGdXccFd1bAFQRcZKLcrFbwQrcxCEpHq0ooz3gerNv1NR8S4RNbMEmQoSNS7gqy9MqVJBqrito6fE1aIlnyJ0zZi7WzpNDIojHItxbBTkrJHtkOPXA6VV4nx55oRAkMNvBrEjpFqJkcY05LeAwNvQeG1UKEmqWmx3dE8+fax80qbNImukwEajkp2agY0FJFK5SqD1pTjas6QVojqgRGhxRmmpm6OmpiaWaEmsjzaHDU5qMU5agoFqDenLUGaZSR6N2cms4GsZEkslAj/tEs0p+upKynMUSk4Qaj7sZrgJ5A0kpByDLKQRuCpkYgg+WMVXZQeoFGpArkxaflzcruzeeXiio12O+tr62jueGXTTQ8uK0itnGsGeKXlMpYp1AGcE+GazZBHY2fEQ91DM96CsCRS8xnZmYiZh9nAZc+WOvSuSdR18fxoVjGc4GfdWXRe/8AbNFqaXY9KW7t5eJ2l/8AXII4kgSMxvLomR9Dq0fL8iWXf+D3VlcMFqYpZA1m031+Z2N3KVijh5rlZoVBw7YwQR59dq47QD4D5UWgHGw+VS9D44g6r2N/tpexzcQneJ1dDy8MhDIf3YBwRWjxmKK+itHjuoYhBbiKSGWYxMjqBl1H2s4O/u8zXJoAOlOyA9QDWz03wxV9jDnfFJ13NztJeJJY8PiSQHRHKXjV+hzhdYHoT1re4jPZz310zPbyMLS3WBZZdNpJJ39ayMDg4wux864XA8qjdR5Df0rN6O1s/X6lrU79vT6Hc3PGIBecIPNtisEbrMbds20TbLpXJyEHQZ8BVbh9vFGeKW7XFsGulZoZOaDASZZWVXf7LYI28K45VA6ACnEQ8h8qS0VKr/t2U9TbujtZbuCOXgyLcQych5Oc0cgaNCZUY5PkO9ueumqnDjbT3l/JM8UjEy/VhPMy2sh1EaWYHGnSF26fKuVEYHQAfCnCjGMDHl4U+j23e/3sXUU9lt9jp+199G8dgkb27NHDKsi2zaoI21JhU3JCjcDPlWBioEUDoBUoaujDi5UOGznzT45cQ5FAaImhNbGSI9dOWoWFNTLFTGkTQ6qBpFeeqEoq/KKpTjeribwK5NEgoSKNao2Zu04NAxoS1ZnHVkpoWNR6qRagKGJpZqNnpKaCiTNOKGiFADtV88BmEfM09zlLNqztoZtI/wA2fDyqgTVz9rzlOXzG0adGnu6dOlVxjHki/L1NRPi24RqvIk4dKTGNDfvf7vp3+g2+Y+dIWMmlm0nSh0u22Aw6j1Puo24xMTES/wDcDEXdUaNlHl3tlXrnpVdLplj5QI0E6sFVbDYAypIypwANvKkuZ7CaiWG4bMNAMbZkwI9t3JwQB64IO/nULgqSCMEEgjxBGxFG3F5WKEtnlkMvdX2gFUM23fIVFGWzsoqKadpGZ2OWYlmOwySck7U48XkmSXg0F4PKZlhGku6q4wcppZOZknH3d6pzWrDVkHCNpY9MMSQAQd98GjTiMgcPq7wURgkKRoCaApBGCNO29Ry3bvrLnUZG1uSF1FhnocZA3OwwKlcd7h8JOvCXMscWU1SKrqdR0aXTWCSB5DwBqGaEo7KeqkqcZxkHB6gH8KX1x9asSGKKqLqVWUKq6VBUjBwPOlJKzsWY6mYlmJ6kk5JprivcHVAYpiaKmK1ZFghqMNUDUSmgbRNmlQK1FmgkFxQUbmoyaCkA9DT5pqZoCy1Xmjq3igdM00NOjKZacCp548VDirN07NZnoNVAxoc1Bz0S6qFmoQaHVQOgjRLUYogaYEooqEGpFjzUiBJolNFyDUsVkTQIiNRmtNOGk0Y4SfKpsDJo1rVXhB8qmHBz5UNgY1PitocIPlQNwg+VLiRNGSFo1q+eGmo3sCKfEhNMq0JapjAaiaOmKiEimFExqMtQWHqpCSoiaAvTodE7PUZNR66QeigSJKVCGpxQMkWhaiUUitBJUnWqpStCRKpsMVaNYsmLUJahcUyiigDDUqfFHFETQAIqaO3Jq7a8NJrobDgOcbfrWblW5LZgWvDifCti24KT4V1/DuyTeI0j16/Kujs+AwJ7Y1f4jgfIVyZNTGPuCi2efQdni2wGT5AZP4VsWfYaZukZA82wv4Heu9S+ijGECgfwgAVDNx4eANcj1WV/hiaLEvLMK3+j9/tNGvzY/kKuxdgox7UvyQD8yaObj/v/AN+81W/bLH2c/If0qHLPLvKi1GC8FwdiLYdZH/8AQP6VIOxNt99/mn/1qkk0z5Pe/wBJx86ZZm8SaVZP8x3H/EvHsNB4SN8dP6VBJ2CU+zKPin6GpI7j1NW4ZMDJOPUnH4Vm5ZY/mK+B/lMOfsBIOmhviQfxH9ay7vshKvWNvgNQ/DNd5FdLjZzVpLgfe/Kjqsse+4+VB+qPILjgXXasq54OR4V7ncWSSDvqje8b/A1i3nY6J/YJU+XtL+O9b49cvzKjOWnfg8RubAis+SIivVOM9jJUBOnUPNdx8R1Fcde8FI8K9HHljNWmYOLjszk2agJrSvLAjwqg6YroQEbGgDVIRTaKoqw1NSrQKKkAqWQwlNHQqlHikSyJxVWZKuvVd0oRUWQ4o1TNSxw5rTsuGlj0p2VZSgsy3hW1YcEJrUtOGqvWtGOQD2fnWcsiRKTl2JLDgypgtt6fa/6Vt216kQ7igep3Y/GsF5j4miS4Hqa4smRPubQx0dF+1nPSo5ZW6s1ZUVwfDOfTepM59tvh7RrklNHQoF4XeOgz65NRNeNvttQczHs/Nv0FQXOTjUT8sCsuMrhBkl1eP40CcQZejEfH+lQsyDPl67CopbqEHB/P8t6tTFwl79pyN9s4+IHxxTJfackNnz32rDnvYgfaH6fM0K3qhdmBPmCMVVv0J4Tp4uJEDIfGfLx+NAOJ6jjLE+Qx/WubPEhj2sdfRfL1PyoP2lgA5UHptk7epNCvuJ0dgeJsoH5YA39cVct+IeLH4edcPFxUHx29atLxkAYAz6+FVTYM7dO0vTT4eBYVKvG5M5x1+6f0riBeIQCGwfIjb51Pbyn7wH+YVosWOt0ZNs9Dh490BPz2NBfcKtrnqArfeTGfj51xqcUkAw3eHruPnVq14wFO/wCdR0lfFB7+wPJLs9/9lLtB2JeMFgA6feUbj/EvUflXD33BiOgr2ay44h6n5ioeK9mIbkFotKOfL+7Y+oHQ+o/GtYaqeN8OVfqZ8N/h+R4PPalarkV3PHezjRMVdSrDz8vMHxHrXK3VkVNelGSkrRN+CktSqaj04ogaoRKpohUSNUwpEMYpUMkdWs1E29AJmrw/huqt2OFYh60KlYx61UuLnxNc88lG0IcW7Laz6j6Ub3ROy/hWUk5PoKMXfgv/AO1xTm2dSikaiIT1P+/fU0bKD5/iKoW9uz+0cDyrRiZE2GCa5mzRIsiZiPBR8qjPEFU7d49PSqXELsHxG3rtmsae936ke4b/AA8qFGxm7PxwjyHoOvzqhccdztg+8nNYM1yM9PxooZVJx5+NXwIkuycSZ9hgfAfjUDYz3iTQMM5pok+Pv6VaSQqLP15IyCsaE7YDDUvxz41Hf8T5gyQoPgFXA8zk+dRfVwRu2D5YJqs9tlsZ288b491aKhUaNlZRNHqdsHUAFzgYJ3OTVbigiR8RsZB5k/1G1QvZK32mx6rgVKnDl04LfEdfyo4kg4SSzt5GjLqy4HVc97Hnjyqa3fJwSB6npUMNjob2WI8wQM/Aitm1hYoQIM521aCXHuIqnIVEKTGI4ZAfIkkD4UbynOcgE7+dD+zCRklgQcYIJAx4ZoDb+GN6FJCaLVteshypPw6H4VrwATgkAo4G+3cP6GuejjZT4/EVvcH48I9nTOcb+IqpSa3j3M2iZZDGQDv7unzrVsOKFejfCjjhhnG3j18x8ulVJuCyxdFLL1DD+uKtZY5FU+5jODXY6Uyw3iaJcZ8D0ZT5qf6VwvaXsm0J33U+y46H3+R9K27LWDupI9Otb9vplQow1Keqn2h6j3Vhvp5XF/D6EOVrc8PvrLSazyMV6V2o7LmE56o3st/8T5H864W/sipr0ceSM1cQXuUVqYGoNNSKasUgyabNCxplagVHpcv0d356LH/MFVX+jHiB+xGf+aP0r2bFPivmHq8jPcWCKPFD9F3ET1WL3c0YH4Vetfo2vV6qmf8AzBXrtKoeebKWOJ5cOwl6PsR/zBUNz2AvyO4sY8zzAM16vSpc6Q+BHiz/AEZ8S+7F/NH6VXl+iviZ6JD8Zt/yr3GlVdRNE8qJ4fH9E/EPFIvU80E/lVmb6LL0DCJH6kyAV7PilijqZhyonjEX0WX3isf8wGpD9GF9nZI/5g/SvY8UqOpmHKieRR/RpeeKR/CQZqVvo1usbKg/zivWKVPqZhyonlEX0Z3IO4XH+MGro+jyYDGhf9Yr0qse64hKk3LC5XVG2oI2nlOVjK6umsOS3+EdPGjqcguTE4mT6OLg7DAH+MU8H0fXS9DjHTDiuttuOysGLRhe7HgEuQCxYOSwU6lGAMgeIzjO1u54q68rERPMUM2TgoSVBX1IDE4/h+S6mYcmJyi9ibnGG0t72H9KjfsJOeioPiDXbWF27ga1CnfIBYj7JGCVG3e/Cq8t46l+8chsBNBKBCVHMJAycAltjjw8KSzzXYfJicVJ2Guz9lPXvimj+ju4+1pzj7w2Pwrsv2lPpLBFGAcKVfJKxLJ5+JJXpt69Kjl43KFkIQNpJC6UYgkGYFDv1xGu48ZAMdM2tXkRPIiczbdh7lWBIHvDjI/WujseG3Mex0kDzPX5VYmvphvsBpuMKEYsWjYBBnPUjJ6b0L8Vmw+EXul8AhixCCQgHB8dC4P8fTplS1M5bOg5ESebh2sd5Fz5jr8xQDg3TIxjpvuPjUMnFJQ8mF2HdA0PgYafqR7RbRH06ax12zI19KHkC4YAse8p2AEPcBXHi77nPs1lzZdhPTQfcmuOFB0KONSsN/P3j1Fef8V+jW4ZmEYVhnYlgCR6jwNdvNxiVWA5eo4lzhWAOgT6SDknflLtg/3g33GR/bMu+lVYASd7SwDFGlUBRkn7C5H8fh464tTkxfhJelxs8rl+iTiBOyRfzR+lRr9EfEh9iL+aP0r19+IzB9OhdtXewwVsasaepGMLnr1o04ixiVsYYnDEo2lRqZdRUE5Hd8D4g9K6P/Rze3yF0kPc8eb6JOI/ci/mj9KD/si4l9yL+aP0r1/9pTEkBR1IyVfAAEpGdxnOhT6ax8b1hM7BtYAIYDYEAgoj+PkWI+FL/wBHN7fIOkx+5bpUqVeedYqVKlQAqVKlQAqVKlQAqVKlQAqVKlQAqVKlQAqVKlQAqVKlQAqVKlQAqFFA2Ax7um+5pUqACpUqVACpUqVADMoIwdwdiPAjyoYogowoAA6AAAD3AU1KgCSlSpUAKlSpUA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7174" name="Picture 6" descr="http://www.compartiendoimagenes.com/wp-content/uploads/2012/12/id-por-todo-el-mund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2425" y="2816019"/>
            <a:ext cx="3456384" cy="2197157"/>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30421" y="5042118"/>
            <a:ext cx="8747353" cy="1815882"/>
          </a:xfrm>
          <a:prstGeom prst="rect">
            <a:avLst/>
          </a:prstGeom>
        </p:spPr>
        <p:txBody>
          <a:bodyPr wrap="square">
            <a:spAutoFit/>
          </a:bodyPr>
          <a:lstStyle/>
          <a:p>
            <a:pPr algn="ctr"/>
            <a:r>
              <a:rPr lang="es-CO" sz="2800" dirty="0">
                <a:solidFill>
                  <a:srgbClr val="FF0000"/>
                </a:solidFill>
              </a:rPr>
              <a:t>Es urgente que usted le abra su corazón a Cristo y se involucre en el ejercito de predicadores que Dios tiene en todo el mundo para salvar a la humanidad. El tiempo ya casi se termina.</a:t>
            </a:r>
            <a:endParaRPr lang="es-CO" sz="2800" dirty="0">
              <a:solidFill>
                <a:srgbClr val="FF0000"/>
              </a:solidFill>
            </a:endParaRPr>
          </a:p>
        </p:txBody>
      </p:sp>
    </p:spTree>
    <p:extLst>
      <p:ext uri="{BB962C8B-B14F-4D97-AF65-F5344CB8AC3E}">
        <p14:creationId xmlns:p14="http://schemas.microsoft.com/office/powerpoint/2010/main" val="1001438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174"/>
                                        </p:tgtEl>
                                        <p:attrNameLst>
                                          <p:attrName>style.visibility</p:attrName>
                                        </p:attrNameLst>
                                      </p:cBhvr>
                                      <p:to>
                                        <p:strVal val="visible"/>
                                      </p:to>
                                    </p:set>
                                    <p:anim calcmode="lin" valueType="num">
                                      <p:cBhvr>
                                        <p:cTn id="7" dur="1000" fill="hold"/>
                                        <p:tgtEl>
                                          <p:spTgt spid="7174"/>
                                        </p:tgtEl>
                                        <p:attrNameLst>
                                          <p:attrName>ppt_w</p:attrName>
                                        </p:attrNameLst>
                                      </p:cBhvr>
                                      <p:tavLst>
                                        <p:tav tm="0">
                                          <p:val>
                                            <p:fltVal val="0"/>
                                          </p:val>
                                        </p:tav>
                                        <p:tav tm="100000">
                                          <p:val>
                                            <p:strVal val="#ppt_w"/>
                                          </p:val>
                                        </p:tav>
                                      </p:tavLst>
                                    </p:anim>
                                    <p:anim calcmode="lin" valueType="num">
                                      <p:cBhvr>
                                        <p:cTn id="8" dur="1000" fill="hold"/>
                                        <p:tgtEl>
                                          <p:spTgt spid="7174"/>
                                        </p:tgtEl>
                                        <p:attrNameLst>
                                          <p:attrName>ppt_h</p:attrName>
                                        </p:attrNameLst>
                                      </p:cBhvr>
                                      <p:tavLst>
                                        <p:tav tm="0">
                                          <p:val>
                                            <p:fltVal val="0"/>
                                          </p:val>
                                        </p:tav>
                                        <p:tav tm="100000">
                                          <p:val>
                                            <p:strVal val="#ppt_h"/>
                                          </p:val>
                                        </p:tav>
                                      </p:tavLst>
                                    </p:anim>
                                    <p:anim calcmode="lin" valueType="num">
                                      <p:cBhvr>
                                        <p:cTn id="9" dur="1000" fill="hold"/>
                                        <p:tgtEl>
                                          <p:spTgt spid="7174"/>
                                        </p:tgtEl>
                                        <p:attrNameLst>
                                          <p:attrName>style.rotation</p:attrName>
                                        </p:attrNameLst>
                                      </p:cBhvr>
                                      <p:tavLst>
                                        <p:tav tm="0">
                                          <p:val>
                                            <p:fltVal val="90"/>
                                          </p:val>
                                        </p:tav>
                                        <p:tav tm="100000">
                                          <p:val>
                                            <p:fltVal val="0"/>
                                          </p:val>
                                        </p:tav>
                                      </p:tavLst>
                                    </p:anim>
                                    <p:animEffect transition="in" filter="fade">
                                      <p:cBhvr>
                                        <p:cTn id="10" dur="1000"/>
                                        <p:tgtEl>
                                          <p:spTgt spid="717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4752528" cy="6408712"/>
          </a:xfrm>
        </p:spPr>
        <p:txBody>
          <a:bodyPr>
            <a:normAutofit fontScale="92500" lnSpcReduction="10000"/>
          </a:bodyPr>
          <a:lstStyle/>
          <a:p>
            <a:pPr marL="0" indent="0" algn="ctr">
              <a:buNone/>
            </a:pPr>
            <a:r>
              <a:rPr lang="es-CO" dirty="0" smtClean="0"/>
              <a:t>El juicio «ejecutivo» se realiza 1000 años después, cuando Dios haga descender fuego del cielo y destruya a Satanás, la bestia y el falso </a:t>
            </a:r>
            <a:r>
              <a:rPr lang="es-CO" dirty="0" smtClean="0"/>
              <a:t>profeta </a:t>
            </a:r>
            <a:r>
              <a:rPr lang="es-CO" dirty="0" smtClean="0"/>
              <a:t>con todos aquellos que no aparecieron escritos en el Libro de la Vida, o sea, los que rechazaron el plan de salvación que Dios en su gran amor envió a su Hijo, para que todo el que creyera en Él no se perdiera</a:t>
            </a:r>
            <a:r>
              <a:rPr lang="es-CO" dirty="0" smtClean="0"/>
              <a:t>.</a:t>
            </a:r>
          </a:p>
          <a:p>
            <a:pPr marL="0" indent="0" algn="ctr">
              <a:buNone/>
            </a:pPr>
            <a:r>
              <a:rPr lang="es-CO" dirty="0" smtClean="0"/>
              <a:t> </a:t>
            </a:r>
            <a:r>
              <a:rPr lang="es-CO" dirty="0" smtClean="0">
                <a:solidFill>
                  <a:srgbClr val="FF0000"/>
                </a:solidFill>
              </a:rPr>
              <a:t>(Lea Apoc.20:5; </a:t>
            </a:r>
            <a:r>
              <a:rPr lang="es-CO" dirty="0" smtClean="0">
                <a:solidFill>
                  <a:srgbClr val="FF0000"/>
                </a:solidFill>
              </a:rPr>
              <a:t>7-15; </a:t>
            </a:r>
            <a:r>
              <a:rPr lang="es-CO" dirty="0">
                <a:solidFill>
                  <a:srgbClr val="FF0000"/>
                </a:solidFill>
              </a:rPr>
              <a:t>J</a:t>
            </a:r>
            <a:r>
              <a:rPr lang="es-CO" dirty="0" smtClean="0">
                <a:solidFill>
                  <a:srgbClr val="FF0000"/>
                </a:solidFill>
              </a:rPr>
              <a:t>uan 3:16).  </a:t>
            </a:r>
            <a:endParaRPr lang="es-CO" dirty="0">
              <a:solidFill>
                <a:srgbClr val="FF0000"/>
              </a:solidFill>
            </a:endParaRPr>
          </a:p>
        </p:txBody>
      </p:sp>
      <p:pic>
        <p:nvPicPr>
          <p:cNvPr id="8194" name="Picture 2" descr="https://fbcdn-sphotos-d-a.akamaihd.net/hphotos-ak-prn1/537962_582354901784327_16079965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69585"/>
            <a:ext cx="4044617" cy="2927367"/>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data:image/jpeg;base64,/9j/4AAQSkZJRgABAQAAAQABAAD/2wCEAAkGBhQRERUUExQWFRUVGR8aGBgYGR0eIBsaIR0YHh8fHyAbHyYeICAlHhweHzAhJCcpLC0sICAxNTAqNSYrLCkBCQoKDgwOGg8PGiwkHyEvLSoqNSwqLCwsMSosLDIsKiwuLCwsLywsKS02LC0tLCwtLCwsLCwpLSwsLCosNCwsLP/AABEIALYBFQMBIgACEQEDEQH/xAAcAAADAAMBAQEAAAAAAAAAAAAEBQYAAwcCAQj/xABEEAACAQIEBAQDBgMGBQMFAQABAhEDIQAEEjEFIkFRBhNhcTKBkQcUQlKhsSNi8BUzcoLB0SQ0kuHxQ0SiU2Nkc7IW/8QAGgEAAwEBAQEAAAAAAAAAAAAAAgMEBQEABv/EADcRAAEDAgMFBwMEAQQDAAAAAAECAxEAIQQSMUFRYXHwE4GRobHB0SIy4QUUQvEjFTNSciSCwv/aAAwDAQACEQMRAD8A5onA0oDVmWERZFI1m/QEwLd9hjxl+L0ZIqZaUJEFXIcDrMyrG21sdGy/2ZUWp60IJHxajBH6xHr79seMz9k50/hnt06dY3x87/qeHP8AuKPmPStwYcpslQEdbqjMx4UpsorUqy+Qw+JiBpN7N0B9MFeGvCSPWpuK1OotI63VSNgDEwerAW98OOFeEc1lqlRBSFai4GunrjfYieXVaDcTa+KBPs+T7rVooTTZyHqQRqEHlWQdgRNjE4S9jwkFPaWOhsbHftkedqclpAAJSJ79eGyK5xxDwxmq1WpVqLDVDque5j3AG0ntgal4XBLA16XL+FW1NbflWTvbB/G/B9am13ZwRBJJuJIEySIm3v8AXCvh61MqxcLqkFSpkSs32NjI36Y023VKR9CxwgfJqdTScwJbMbTM+wrZV4TQpLNSpqa3LTBJ67ll0rbv62tjQc9QJGvKlR1KuZ6xGoRPvh2lZqwAy1czFqVUKWFpIBYFnFjsSPbGmvQzamXppUtaUiLbgpBHz3xxLmxZvzIPhA96aWgR/jFuCQR4kk+QpWtTJwJp5gt15kj0G3br+mMoZ5iIy9DSbS92Yexso+k3wS+YIJP3WkL8sluW+1zf9MMMlwXO5imWpgqi8xCAKAQAB2JsdpPtg1OJSJV5qt5UoMLBtPckDzMeVA5Hw5cvWaFEkn4i3sLkz/5wdl+BVcwHgmjQmdJtIFwzkEidpJMC0bYo81wrOU8hlxT0eaxZ6jMizpPwKJWBYybSf0MXxLJZvRNU1CoJJBJ0ib9LRtbptiZt5T5JC06wNum0DjTilCEkJQqOtSJ8KI4n4by9IXzNMyupdPMWBsICn3woPCgbpVpsDtzBTExcNBHzHrg7JZDL1hpVvKqG2hrAkQOVjvM7b4MTwO7NH9bxuP2xSHg3ZazPEdetIVhy7dCBHAnryrz4f8HisHqPWpinSGuppYMQoknYEDYxM+2PmR8XLenUpKKBkKFB1IDa94Nt7Tc+gxTv4bOV4W1JTpq5ttT3j+EhsJ9jJn8xBJtiRXwtUd1QKZcgA+pIHT3xO282+VlxUiYGzTU+M+FdSh5oBTQjfxo7OcBoAK8uVZdalKTEEGIuBA326dYwNVXK0SQtOpWYdTyL3i41W7R6euHed49Xy2ZZaa6sugFNKTfkpyisCeYMdMyJ3IM4JyviLI5nSlel5DmZJuhabQwuLQTIGx3wsOOhIUQVDgfUCD4U85FKukJP/X5MVKVPFFRUKUaVOgWADOuov1mCTyg+gn1vgnLZkZ2mKblVzFNQqEwBVUREljdxtuJ+VqL+ycpmCFoVFJm6zDepgiYtMxG3tgPiP2esPhIIJsf80X9LRPXBDEMaEZTx1868vDOD6grMDs2d0aUFw7w/Vy7PXenp8kcmoGDVYsKfvpPPaPgE+uzw/wCHa1AVc2AwNMFaJ6mq40zcTyAs5/y4KzuUzdGhTopWqqUJepJb4+W3NtpXTYWOo+2NHFszmssi5VK9SwL1YYkmo8HTqJJ5UCC34i/fA9otywUn6rbftHz71P2Q/wCB30ko8FzdAFlV0BEkkCDEfEDIO/Ud8G0qJqKWfJldx5lKVExF1eY+UCcBZDMZikxNOq6swkwS2q0SQ0g7bx6YLTMZsMrCtUkFiJgiWDTynlM3ER7YqcKiblPO49PzypjTRj6UqjdY+vx31pq5PLqTrepT6c1I7+4kb9u2NVR8shsalT/LFr/mg9x12xQZLg2ZqzUqMSNrACbXmALxv7YN4R4bymaqpS+8U2Zj8KuCYF269p72kjE6sShAJUSY1i49JqpTSkjNCRz19YpTV8KMUSol0qgMgNmIMX09vW+FOa8OOhPK1t7SPqLemLPxW/DsyzaczTJphEpCTAUKRYxpiReO4PXCR+G5uiCKdVio2Hxj5Fpt7YFjErKQVGDuUCPPb4UAbQ/fJP8A1N/D80rygdAqugq0xsDYqDJOlo6/lM/LBicFStISnVpmJEhYPeWB3MHcDf2GPNXi+ckKaqj/ACU56Tusm/XA9bjWcCafPYKRFgo/UKD3i/bFEOKMpKQeZ9IiuHIgZVIUeYHrM0I3BqhJGgzt7noLdD3wX4ipGadNNXl0E0KOmqZdvdnNz7dsWme4hXy2Wo0mYealBqtZtC3rN/c02OwKgydidMnriX4bxqsXYV1WqgDOxZYYCJ3AAMmwkH4u2FNvuOf5IEJmL67JFvDgaR2bR+kyJ4ddCh63FKmXo0KIWk4RS1QONQ1VJYKdiulSLSBLNhxm8xQSktNwMu0ec2kMyrVrKwVWW7SlIKbbFjYYU5TO0czUOugaYhndg5YBVkmRAIF9NjNx6YKz3DX1itIr0wTVOkyGabSR0gKCO0x1x1YTmAV9JueZPiN+vChS0SJQcwHP8HwpZxHhMqlFaikUZkA7OxlpEAgiy3H4cZgnK5DMU1lFUs5LM1SL9t+u5P8AixmHh5SbBQ8fGvHCJXdSVdwketC0eHVTl6lZ2cs0UxqaTonmuTt0jt74pPCnjrPVPKoU6kUaA5yVDM4mFWWmDJAUCIAO4EY+eJl8vKkWGq4A/ICP3sOlpkXxTfZ/4aTLZZXqrzMRWe99QvSTtMSx7X/NiHEPtlgrcSDJt4e3rSoIUEDQATxM+t/CiM/4urpnfutMClSpr52aqRJgjUEkiFGkKu0wSREYkeG+Oc5Vr5yrQYgVISkulTLk6aQGoWhdbm8TJIwX4qBWi8z52efXVM30AwiDaAWKrHbV1xQeCPBy06OipP4i9452Gg6WFxC6lkGbm+8Qg4dhjtFJBJgc4uo95tyimLbUpUd579B3UVxfjdDyKL5moqhgGLhWKm02VdRAYANp3gjrGNFLgeVzFKnVoRUSrMGCIAkElTzDYxMemEXj3JNXNFBC6iTAFgIvAAnlRCQIkARhrnsj/ZvB2LWq1IWF5ZZ7kW3CU4T/ACeuJw0lLaOzUQpRiNkeXrVCnFtmDoBW+t4OoLPPTLoCdA06rR0mRuB88HV2ymRSmc04DVGCixMeu5CqOp+eJj7MOBmo1bMVZdrU1ZiWJ3apvMzyif8AEMM/EnCFq0yaxY+WzEGeZjGnSJ+Q6AfXAuJ/zdi44SBrFtRsphdcKZFjRCceyWaqHL0qbLUlgpZRocj8pU7EAn5euPi+L6LVvuVOm3xGn5gjTYGSQOaNQieu83GM8N+AhTpCoxhvKaSSTDuIbT6BbTuZOPXh3w4lNQxEVKoIkH8JidtuVV6WM98Av9sM0EkDS/8AK9+VqFC3CBfS9A8a8a1VzIy1KlTcFbGT8bOEpgEW3i8RzfyyWVfiuSWvUytVwKiSzAkgAgLCA7MYIMD19cbKfCFbMmuyyif3a2AHlyiWP85dgTAlFPScc949w/VmKlV5Aa+qAbEFnJi2y6RH54veaGWWXiEiUwLxrP4qbtXUSQZE1ZMMjWq1EV6fmqbDsJChtREG8NAO2BF4Vkc5XdKOY1VFUSgZgCCQpVSOUi4kD0nbHJq+Ycuzkw7tqJHQk/6fpjqP2JeHxz5pgdyFJ20rv9W//j3xbisJ+zZLvaKsIHP4868MaXCElPPlVPxPj/DqVdMu9VBURQsaeWmgSRzQQLKLT1GAsrx3J1/MzNHU4yvQLpL6gANOqLyxA2P1BxyjPM2ar5nMAlwWdgW3IJMD/p0iPYY7B9nnhMUcgq1Fh6h855FwQR5akDoIki/62jxWEZwjQUpRKjAInvVs3WoW8S6Qd149vet7cRyNUU2qp5dLzzlk1qedxyjYGBKteYtfBGZ8McN8xKL+WK1RXKrqmwMECe0wOtj6495fw2HqZUMSaWSTWSY56xklzFtWrm1d574RcR8I/fM0rOJgAAaoaeZyCeljO372z0lsq+lxSQATrzj5NUt9oRClREGvnEfAldKdRadKjl6bDSzKSzEbm4IgEcsQSZ+oOU8DZvKhay1nVKWqoabFiuxJUpPMXO/+IkQd6fhPD8yEYkuqsGYKxmSDymDNjAN+5wXVNdU0VWmmbQxFxqG53ANhv+Lrg/3jqfoCkkbePjN68oFZGYz37OFSfB8znGrrUzWVJVENVmRoBszKADaSeULq7fPKlGlmGNZ6b02a7yhmSJiQpUwLfTDLiHiuq2VV2RW8zMmnQRDCsL+XqN+VbMSOxwmqfal8X8Ok38Yik5Vv7imoZ2IuGJjSCIHXpilDbzhKkIA2WO7nPQtRDF5SN+g4V4fI0E2SuxYyqikebeOgF+g3xqz2bZGCpkait+Ws0SNiQFB6wJnqN8PPE/iVqPDVzQpJSr2QAXArMDqN9zTCsBP4h1i4uf8AGz5NsolSiK+ZzFOn5jFo0jUF2AN3IY9Pw7gYNvtVAHLNyIzbtdIEUxX6grWSAPepyvwPNZmTXrGnTPw0ksoFgBAPMPeb++GfDvCoyeVr1lnzaqeRTOxXV8bCCekD5YdcUyHmCuMrnEZ6Y1BFWm2mCQOmwPLbr7RgHxZxrM5R6VGFr06SIrFlIZnF3cQRAYWFiJ+eCD7rsNpIE6jSwg7tvO9eIaWQQCd+0x61z7M+E6ifgtHWLARPt1+X0wZwfgVZWHl1HQSZC2APWxJU2jcYoV8VLWJFMrTqtACVFMld+Uq1uvzk411MnniStOoi9vLS5LSBczHQ9/XrjQOJeIyuQOf9GmJw7H3pBMbv7EVu4zoy2RWtWVMxXqVDTpcukWEkuF3iADGkyemPngaplc2+qqvlNQXzag0kppUzIYyADOxvvE74L494Qc+TQBLjLpzdNVRzrqsWO+ptP7W2Bj+Fky2TamSC2bhWKNB8lOYgQZuxg3IgwTiEvNFnKFHMo2I3Tu00vG+kKL6lAg/doDe3P3oPPuuYquErBmL+YQrDVBEqYEcoUgAjoRgZ+FyvMwg9Zm0ydzHxdO69cC0eBvRGYrKdVeoCisTAUESWv2gAdoEQJxO5ngeoaRIUCF7QJufffFDTaTZK4AjZ13VfC0J+yTz8Koa3D6cVAqLVIXmAZZCyDBF7SvQXjCd+IvTYeVRFMs3OxliQLzPoJN52EYT5jLlW1JKFbKUmQLgXXrG/zwbT4/VRC1ULV1HSAYB0gS11E9QPmcXJYIGubnb8GpFYgT9Qy8QBp6jdSbiVapWcs+ozsD+EdAPljMM6vG8sQP4NQGL8ym/v/wBhjMXJcWBAQfL5rKUy0o5i4JPP4qs8QUNdbzKqjyqYRipETb+HTi8l6hMj8szGKHw/xL7wOepyqdCg2klucxtdl0D0Vu4xDePuLeVVGXotsRVqNvzlAFW/RUCx73uMPPBlEuus8opoA0iwLKIInqtOZPeo07YwX2f/ABkrVbd1x9NapZXmeIF/mni5Ba+a85uZeVkECIUnTM+pkeo6YqqGWKoxckhzsDYJB/eYt6YW8HpKatOkF1U9OpmGxEGAOsTa/wDqcNeK1gNNNewOkfl2A+v7Yw31lRCeoqsJuEb7mvHD+GB2eoy6ie+24Gn0kHT8z64RfaVkXqmjQQFoE+hdmP6kgn6/K64flNKIp6cxjv0/1+gwu8S5gIVYKWZQYAtB3k/1sT64Uw+UuhQvGlTqXmenZ1131o8JcEWjRVAI0iCe5gajb6fLHvhmQTMEMQdMsb7zdf8AX1iB2x7zecGVyBdnAYqFB/nNvrP7Yg/H/jOplsplqGXqMlbMDW7LEilF4O4LMTcX5Ttg2GHcS59Oqjr4zSXHYCiOQrpfFKRWmqUwOchJmNKmZj2A6YXcKQVa9QKFFOkAojbV2j0j06d7TWX+0enmaNWsA3JX8ugpAE6kUKTG5uzkdPlh/wCE/EFCpWq5eiOZOZ2EQXMSBfoNPpeOhgF4ZxpJCk6a+XyBQoJSgqG2vnGsvq1AqehIG5CsfLEE7WLHuB645t43yzDlAGuodNiTYEXA36ICTF1i8Y69WyJaq9T4dNl9bCSfpHsD3xK1uBrVzEyeRQGNrk3mPzEyfS2H4LEhpWY7L9eVMSMyMtca4h4cakUQAl3UaR+aSoUe5nb2+XZczwP7twlsvRaGdBTBO5QkByOxbUx9C/yxOcB4aM1xpqovTy5Z7gbiEQDrGqWB7gn3teN5wGoKci1h8pn131f9IxoY/FrcU2jdCjz2DurjTIUvIB/W32qT8OeFATTQghFMx6LsQfzFoM+gPbHQOLVfLCqkAkRtf0g/X9MaOAZX8Uf+MJ+LeJqdFa2ZrmKVOrpULGpyLBUB3J0knaBJ6YynVOYl3fHqapdKEu8E1WGmtOkBsWuYm7bnHIPHnjSvRzFWjlX0qFFNtKiWr1JkFjeVTbSbNEnpi54F4+XO5GrmvLKeSW1IDqPKAwiwkkEW7457T8NFXqV6rScvNapF9WYcwiiQfgBBmJsTAxX+nshp1ZxAum0G9+oHeDUiQVoN+fp1yqp8G/ajTqVkylckNTQo1ZyB5lRWRRA6ajqgG+2LHjDqUaZhjotAMXBMnbm7X5ccW+zTwY1TilPzVgUD5rDsU06A0bHWwMSfhYXvjuubyKVCBpBCx6/CZj62wH6mwwy+nstuvM0pBUkkKtFQvijhvlZOmKYJdFKUlG/nVoVSZsCqGJPU74Q+HPCCV64VQWoUai0CRYaKX8aq5kcwetpW35j2kXnE8uTVdiYZDveNRUifXSkkE/CPrhzwTILlcoiRARObvO5nuSScCMYpprKnU+9/LZzNMUYE76iOO8CGez+Uy4/uaBNauscoEAIrdCdIVL9NXrhB4oL1c/VzYSFy6aaa+pDU6fayk1KtrwAOox0jICMpVrkc9YljFpEkKs9tMCfWcTHF8lAWguku51VCRu5gSYEwTpAnouG4fEkEJ3DL43V46eFVNtoWopV/UXJ9hSP7LeFGhQzGa3ULyi3MKQck3MQzn0+DBnhXPvncka2cI1U6rL5xFikKbwbwz6BHoN8PPEmRGV4eMrTMtUC0ha7C2rbvf5vjz4k4YMvlKGWSdCadYjdKYZpPq1UqfUgdMdU+nEKU4dVqsdoSke8+NcbRC05DEmOuuFTHiXwJH8RBedSlZi3MIO46bGLdJwv4M6Coa+ZoLUGWVagqKAr6gyikG6MWa82FuxGNVPxRWyeYq0/72kygGixIBa0aT+GXcmQL6r9Iuc1wNDRDUgz0qv8AGY6d1CgU1v1HxR3JPbFa3HGUhDpkHQ6W2jgfL2eopXKSbzHONvrXM83wXKV60CuUeoRyvRqAs5IFjBBJZokyLg9CcOfFfhxmq00o/Blaa0qRkg8skvYbsSTYA2F+1FU4alCHMLoBYFjAS287CBqO1rbRYXwvwinRcV/PK5ZU1tqbkgxBuLd7RPzwRxhgLST9IsDeT3D51ryWEpBW4B3WPOlvFKuay5CUlL6KYDF1ksxmTMqdomDuR0F1WYz+cQf3NAE3HK5MSLfFBtJ/bFh9onElp1qYZmprUXkqAjy2677jcXiLjviNqcNzKahRr1GBvDHVc9ZbVvc/Lrg8KoLbSpQSJ3zfv63VWhWdOZMnfB03WojI02zK6atIpVUC4VtLjptIDC1ie8dcDcb4IphKYLMidB+G9ydlBcsQT29Macy+epKS9aoAJUKGAlyCB8ESAdTQYB0icZR4mxpIrvqaKVRi5kuQpBU72ClDcXIvNzi1ttebMlQjhp11ykccEFK0nmYny29a1J5rKmmYIj5hv1UxjMWXEeP0SR5qU2O11NvSxHvjMaiVuRdPnWSpDQP3eX5qGz2aaq71ajFndiST1JuT6ew2xb8YyYp8IyqSQrjz6pmCxIJCx1lmUekDriZ8P8DObzeXoC/mVArdOWZb/wCIJxQ/aXxhaueelTgUcsAi3sWUXPaxkRv+gCMQc7zbSdn1HkLD1tyoGYQlRO6Peqn7KfM11IqkZahSAcEQrVml2JY/lAJ3tI+b5uNk16MgsMxVhIuVUAkWP8qib7se2I/j2a/s3hFDJUyBWzSa65tqVX06tu/92D2U/LV9kAfMZyHqMVo0m8oEk6SxC2+Rc/5V7CMN3DB0OYo/bcDiBae835VQnElAIAufLh4WruysNM9Im3bE/laH3iurksV0m2wILTcD2Av398F5ms1UsiWUclug6n6bfLCbxlxqnwvJMQf49RGWkALlzfVA6JO/t1OMBhtS1ZU6m1Ef8QvqagvtR8VLxCtQyVEnylqnWwFm2XUJGw/iHqIAa9oiuLZsZnMVa21OTTo9lpIsAAelNZ9ye+NWTfSlaqJlVFOn/mhLeoSdurfPDfgmQHmkOIo5ZPMq37QxFiZlyiBeo1bwcfattowqMqf4iON7nvNh5UhCAbnrYPc+FD8YrNRFKjOk5an5rj/8mpcDsdAKAdtJF8PPsX4e78TDS2mhTZ3ImGZuUBj1+IkT+WehxH1q71HZqhAaofOqHvJOke15A7Y7B9jmXXLcNrZuoQoqszEkRpSnK3PuGOE49fYYRQ2qt3nX3jurhuRHXVu8GrrjfFxSKUxOt726AET894HWDj5xYJRy7M0SFAJiCdsci4n4yqOr51AfNrt5dBTJ0KDpRgptq1anFo+Hfr1XjfDBVVaZua9Rdc/lUFmgdrRHqMfKvYTsMmfbM90T4ecVQQUZfH4qe+zrhf3fL1q5jXVYsGP5RPlr7AsT8z2jHmii1qgYAgglYnrYSfWAP098UXFiqU1RQBFwO24/1J+eJ7NZ8ZPLVcxpH8NCVHdug26tAx1LinlqWNVGB6AVbhk9m2XDXvL/AGi5ZauYywOk0ClMMfxuzFGVQBPK0CfUmwE4gPtP4p5tSnl1+Cjdo28wiYPoqaRa0ueowg8IZI1s0a9Qa/KmsxJA1VSR5Y/zORbDLieTepXWioHmtCkxc1akMx9oK7djvj6BrBM4XESk3AvzjX3/APYVEiVoObfJ660q8+xXgCJlqlR71K2l4NiKQZxTMTszrUYdCAMW+Y4fTaoKaoIBWo9tzBAnpsLj1xyzhvFKvnmlSZ1pUmGry2P/AC2VlKSL3811qarySwkkCC34P9p9SktA5ikHq5qrcqYC09SUwYC35tQA6hSZvjMxmGeedU4kyTsm4t7QfAUhMp0rd4p45/ZiP5NPTVzYqgMYBVKYKq3qxqVPNuPxNhz9kvF2rZBQyN/C5DUY/wB48liR1Ihl5juSe2EP2p5WpmeIZPKoAxqKTcfCs8xmLCBJ9VTF1wPhS5DJJSG6KS0dajEkx7sbD2GF4hTacIm31qv3XA+POuq2Xua+CialVVIJCWbsTAJ39wI6ycFcZJZVpCxqtE7wo5mP6R8x7YI4fRK01DGWiWPdjc/rgKnU1ZpmvCRTUephmPawI+mMkb91Ek3ndROcqCmoA2UTA/Ko2wlyXDCzMWaZIv10iIB7Eknb/bDPieksUvqcBbdFm/1v+vScEUaGmFGyiP8AzjhXlFttEhRCTxpFmaLVc9TQwFpDzI/QT66oPsPU4ZcY4X5wgnrM9gI5fnc++C6GSiozmJaBbsJ3+ZOIfxt9olIuchQb+LXUL5wICJrIk6puQmprddI3JhzDbj6glvYPDea6p45kkbNOudc7GU+91HfVBr1yFYfkUsNQ6EKJcR2uYvg/ifi7NZdcqINPy6VR/L0gBVqStGmQAP7tNJve+LLwp4eolw8/wUX7vRUr8WoanN7mVGn2LbnAfj7w95uaW0+ZpBHamt3+ekkT6gdcb37tpbwbWPpAOvKI8NdxFWZUury7h56mozj2Zanw2gjNzVB5lQHdgW1w/UTrk+x74J8c5h6PD8llDIL00eso3IAGlSBa7i3qPS9NmfCv3yooZQJYFzP4JDGPSLDsGHbE7nsk+e4nVa0UmGkMZCokqkjqA01I6wfbDmXm1qBP8SpZ5nTrgKW6CbE7AKoK/h7zeG5Na9enTShRuzsILkgKsn2iYPSJxLmiaLtQFVqtBCQoSyt0kcx5PiO5tp0juo8ZZyu+Vy1KrOmmrOFiIDfAD3K04AJk8zXMYzi+bbL1lFOI0gaQZ2VVBjpAFr9TtGK8LhlAfUqZKjGzXxvNK7YgGdBEd/rp1FPeJ0TRKgMrUasqFLGaZjlKl/aDJi+2I7i2ampKDkYArAMgECBH9fpgw1DnGio5UBTzOYAAKmIn13mbe+As9ltLBQZhFH7rPrt7bY0Gm0NuQNaF5TjjOY6T1ah1SFBYKkzBYMJ9tTeo2A3x9w5SiCi/EY7kW223AHoMZjrjsKIrrLGZAIA8PzTn7PguWp5rPsL0KJKTsXclVExckrHz9cJPBfA2z2ep02Mhn11p6rcv9Rb/ADYaceqDL5LLZRZD1ozWYB6SAKSkegGojvFrxgngJXJ8Or5sT5+YnLZc9tRmow9lAMm3LFrzCpRCVuJ+5Zyp9B3anlepDpFT/jrjP3vOVqoIKSadKI+BTpWI7wWn+b2w7+zHMjKU87nmAihTCJMSXJso+ZUn1jEVU5ulhOkf17fTFVx5PunCMnljGvMOc26ydiAtMMP8J1Rtyn3xQ82nsk4cbYHcLnyHnQaGTVl9gorVTna1RiysyC5nVU5mYxNiAVG2xA6YlvtO482dz1QqwNLLnyqQHUj4yZ3lwRbpp7E4svCFX+zPD61RAq5gs43PM3Kpj0QKY2scc4yGWDMoqGdJkifjIjed5kSexGM9lKTinX40+kdwg+nnTkJOUKVXrJcPuiMYSihr1e2q2kG1r2j0PphsckaeRSlEVuI1fNfuMvTJ03n8T8wJ6GMbOE8NNZNLFtWZYeYQTAoU7nfbUJEHctjbxl2r16riF1sMvQHVaKgEkD2Bt31HDFulS8u6/h+ZPJNM7MqHDq3h61H8V61WIXziHjc6J5QOmwn2jHSfF71KPDMnw8HQ9QKKsx0gsDBgjUwmJ2O+FHhzw4MxxKmSg8ik2oxBEoLL3iUXptPcTu4rXOc4hWrlopUJpqWsFVYLtfu037EemAfcC1oTsQMx56JFeZRmWc3L5NevCfAxm+IUUJPkZQK8W3F6ax3lZPoGGO0VlE6j0BHsLE/WBiF+znh+mo7ssOUWq9jYVARSSTfVTpKSwP4qrYE+0jx5Vo1Uy2VIDmGdiswpMAXsJIJNjAHrjExSF4vEBpGwfknvoiS64Vcf6p1ncz5tQ9ibYjvtNzIZaWVEwGD1I7AMQp/f30nD6pxVaIpOwnzKiU1BMCDdid7KgZvWAOuEGe4L974iaY/9RyHZeqqJYmD2AQeqjtODwaQ24FqsEgkd3x61pvgf7Y0GtM/BvhWMkcw3L5hNTbtq0t6hQWcbydPbCXhHDWNerXQS9MEUx18yrqRbj8qEmB6HHQ/F1Y0cslCiILQqgdFWLfsPnj74R8M+TTQuACOfTtzHuPQR85wCcYrKp1X8jYcOrVApf0E7+vzS7h3hM0OH1VUjzayhELDVC2VFtvqsWvFzNhiM+0Dg65POZbyrCjSXTPN8MhSQexl/cMcdsW+OO+PstUr5uqRJLMtOmNuVYFuvxE/U4LAPqW9KjYzPpQYcZl35+9JuHeL69Ko2frL5uYrgZbLAkgKog1DZT8LMijqSX7GO3MhJppJIVZaetoE+5k/LHHOOcPXL1VMgpw+mNFuVsyWBWQOjV2LHpCHHQvCXHaq8LXNZx9TEMwYgDUpY+XsPxSIt1GD/AFFAcQhxsDWPH7QBwGvE0pTeQz1eqbPZoUqTvvoUmPWLDC3w4S6lmJMWG1yeZjbe50/I98c+4JxiuqJTjXWzzPmarEklNfLRAv0VJ09AFAx0XP1/ueVlV1FAFA7kkD9ztudsZz+HLJDepOnp1wruiI2mtHiPi1PJU3zDqXIgADckwIHvGNnhbjK5qgaimSHZGtEMpuPl+2F3jfhrVsqo30sKjCY+EE/v+sYlPFFWpwzhVHKZZtGYrECVsxkjVBF9RZlWbdbjHWcOh5tKAfrUqOAEe1dIGSerVZeOeLGjltCsVesdAYbokFqjj1CBo/mKjrj828Sc1qhYrzVCIVRAEkwFHYbDfYd5x1HxVWqJl6FJqmuoiLQNQszSwCvWIY3gsFEnfR0G8FneHuKgpoCxcAKNrlgAB6ksq++Po/0htLCDvNd7GW81dJ+xlatUNUqO5pUCadFWMzVYIaresaeXsHfva08RZijTfVUIBp0mZiQYCSJNh1I23MW2OOT8bpVKIymSo1KiqraqhUwSRLM9iDcs7ATsV+U1XzGZrPUFRqjHMtzrq1EIjSBJ6KZIHWMTL/T/AN06X84AOzhPvc86NCFtmQOuiK6xl/GyHImqQFFQVGUtMBfMZKQZRzFnVSYFuU3EjGeAeFU1yOZzNVwozBLOzbCnoAGpjudLMZ2BY45nxBqzJSoS2hZOg2ggaVWRuUSF92J3Jx4yvFqi0BlKrOaLVDVqrNgicxAEEgNUEwD0XYsSWf6aOzUGzGYyf+oPXlXXEuJ+4buvOuvjwRSzdcVap101cOoBs4EFQd5W+3WB3xxjxNlCldqT3akImbmJVrH+ZSfbF7R+1kNmKLIHTLIAlU6QC1RmggAEwqqpbeYA9JjvFHGaWfrnNIjousgpYNGmmZMSLsX9b4b+mN4llyHR9MeHDmaUtZeBE7PT+zQudoB8olMCWW6rabm5AA9T+82wMnC6j6eZVIQKASCSRJ7x+uG1CVRmGpZ9DYRYGJt+p73xqTMySH0SRIMkrF+pgz88bGZV4o8qIAN7cuuc91ZlqTINLlZHUxfr11fpbGY+184ynSNLRvr3mB6H06DpjMFBNzSycth6Vq4xxI5rNVaxW9ZpCrvBYKij+bSFE+uDfGlXy2p5ZLLlU8tR/wDdfS9Rutyx/UY8eDaYbNCs0eVl1eu/aKfwx3JqFf8Ap9DhRWrGrXLNe5qsSfxEzE26kAbfD0E4lCR2gGxA9bDwE+NL5cq9cF4Ia+ay+X38xwp/wgjX12CBjMza2Gni6oOIcUdUPI1UUKUdEQhJH8vxvPQH5Y3+FH8r75nVsctS8umb81atyD/p5iQO49yd9lPBBUza1HX+HlqZqFiTu0hSfQqrm/cbiMA67lUp0/wEd5uf/nxpZE263VV/abVlqOWpQtOigOn1+FB3iLfPEt4dyJqsTpEDUReSEEAtYRdjpjvgV+PjNZqtWBCguarMxMeUuj4Rc6ghA0jrEXnHVvAvCFFJXCgJA8saCpiSebVzEk8x1XJM4yXVKwjASRc++vf7VRmGw2HrSDiHDBQpsoBuoW4ERY2i/ve0DuZmqWUZXCoBKgU6dv8A1GAZmgHonf19zTeL83VqZrywulNYCHo4IDMSJuFCtt3jE3kuJLUzBZYZhyUxYS7tCjbfSI69PcLwwXkk3kT8dc6rUtOQbOr1TcC/4fJZirTvBanR2vEajPXmgb7qRMRAHhvgCv5dFpYMdTmwkapvvuxwdxnlp0suk6KI0hvzabFrQAS0mBbaN8GcOy3lUXZGhtOlDGxkXF78xT5HEynDBIN1H8D5ryQG2pOpplls8KWUqZhtI813qjQbMk6aWnoS1MJtuT645FVRs3mQWMVK9Sevw8wgegpK9+2nvjoni/ORl0y9MBVVPLQL/hVVI7aVO0bkdry6ZT7uGrmJRIQXsWMftFvT1xRgyEBSxqqw5bByp+FZhrOodbTSTxPxh3z9Omo5aLClTB6uSJY9YLaQfRbd8dd8E8Nop5jodRVtBndbKxB6SZB6b44DmNVOopklkOoFo+I/iNzMAT9MfoDwtwk5Lh9NG/vHmpVM7u51NJ9JjDP1ZCW2EJSeHPaT1tNSKWskoOpPXXCiq9EVq4MXWQD2nf8Ab98O6wIWF32GAODUN2ON+vXWA6IP164+bUZturjt1ZRomjlFsSXDOGCrmfN3AOqfWSQPqdX9HFHxXNilSLH0H1MfpvhdkguXRKc6WcgteYMCQPSBHzHfDwSkW29GkoJSkkbbVCfaLkg2ZpZRNQ+8VNVRonSiqJI/woWIPcn5r2r1ny+l3dVzdXTST8lBJVRewB+GRB51NsVnBMsM7ns1mmk0gn3ejuLEnzCNt4WD2bHjOeHzXzakDTSpDy6Y6BUHO4jbmIW+5pjoMaScQlsBpX8RJ56xz08DVCCkmFbPbqOVG5ehlKFRs29SmlNFWmhNrr73NtMf7RgXhX2j0a9CvmqyrToUKmlT8RJibd2OpRA9cT32m8PQUKFJEOqo7uhn4F0jp3KrMnaCOs4h+OUqn3ahk1kUgWqRsAeYyf13mJjthuHwTeIbBWTJPgka95iOriptakZxfromu48B8R0eJ0y9GSiOBzCDYBhIPyPtia4zROY4gKxAZMsvIDsXg6f8wY6otGjpM4nvAdWvQzGVylE6AVNfNCBfWsqpm66KfliBBk4s+NoyyqiJO/Yb+3whm9SxxKtoYbEEINiLcAbeceBrjaSNdulIH4aK9dFmadNYZoEDdqhk/meY9haBdNw1vvGazGcUMi0f7oECAzBgo9So1OVFxA73Y5/OeVl3ZTBbkQdhu30UAT0g98LcjQ8ujToqWlz5zTaGYAAG24QC3Te84tbnIT3Dlqrx0rWDZXCRoLfPjW1MgFFTMEHUSFWTvsTvvJAk9Pngfh1DylqVX+MEKg/mJMn5G8+4wSVV6gAgAGFm4F+3WWEx6DG+uAXpCxFzM2Jg7/SY6Seu5ZzEHb6DZVKWQLHfJ+KzI8NWmpdviKjSCPhBi9+pktYbKPnJcQ4UWSswBHnMu0fCPhXaJ1GY9F6Tiz4nmtbq0/Bup/DYX7ke+84n+K8ep0F/hhXdgSo1WRfzMf09dumGYVbmaQJJjy6maW62gpKndOhSHiPh7yaSKTaWmO7AST6xyC3T1xvyfBqZpBhcFFqMpJEyNWpZIEgG67kAFZIgk8X8VB0RUTXUrUiD0KM4KrEC7Fv0jvgFeIgVGDkAAmDMyJgL2/l9B+usz2y0/XbWst0stqJbg6DTrYIo7JcMrDzArKyLp0zJYg9BspaxtMnTsdsBq0NYpBJIJ1Dr1B6/OcGvmmHlsBqGlkdZChhKx3BgkqskXI2MA+M84nzV1EwFqa00sCIh2WJuNzYSAepOGiQb0kgG45+U260pPnHKkDWo/wAQIvN9zf5YzHuvQg8un11D9u2MxQCIqZSSTbrzonLDyeFhSCHz9aAepoUuvYA1WPvvsBhRlySXNr33tAHKCTsPxE22xV8e4HUzefXIZbSRkqIoprbTqKrNQ7bkk9IsMLm8E5oZrL5StTei2YYgXU8oIDkaSQYTmxI26iCVEAq+ru2eQHhSbiD11rRWaypp8Oy1AyDWb73WHcNamCT/ACLqsDHzvTZej924DWKI71M6+kBFYkoNKEiATp0qxk2JaxhhhH4g4gma4maagim1anl1gxyArTmbiZZjI6QN9upHMLSzdHL0wVWiEpreeQ6frcQZ7D3GXiHShKcw1OYjzj0HIU0IKvt2CuPeGaNSmlYsCjrXVXUrpZF0VGEAw6y3r0v6/ovLpCADsP2xozuUo1iadRabmNWkgExsD3Hocb6raEJUTpFh3gWGMbHYr9wsGIP4FeB+kJ3VD+MszSGSq5umSxorVSYIAYlUO4HaAex9cRHgLIMKykgA0KZqkx/7muCKY9StLm9D9cVviFdVNOHiiBTfS+YaJXVrVydesGQQSxIM23vg3LcAoJTrfd2LQ5LMDI80hVgHrpBi2wsO2KEPBlgo/wCWnAaCfE+NVdnJBOmzrjaKGOXJ06QLsFWeiiw/1P0wNWzQfMNRHw0mhSDcwAW9Rzkr6aQcbVz5o5WpmKp0+Qnwi0uNRC2JAMhRY4E+zfgjFfNrjS9YywJW4k6YvIJBJj3woJyoUtWyw5/getULWFGdg1rM9KTUYXVZ/wAxk29idvbE9xmqWhZAVBqb/EbAH2UC/c+2KD7QzVoVFYKTSBUHoNx8R9TCi3fAHADRzFUzOlFDsDeRMIDaw1HUb7gbzApY+lsPEU5WITZI4VB8TogCfdtImSAJABi3v6D5foDO1pCKYEKCwGwt+3T5Y5lxngKjjGiyJC1gIIEDTYXj4+a1gojFRkst98FV0ZimaYAmfgpBQpAM2lVZpHV5x3HqS8lszaJ8Yt5HwqUqlZciw696pKnH6dLh5zSz5fleYtoLAiVIHqIIFtxtj14XLvSFWoNDMAdJMxN4Pr39ces2KdakiKoNORAYW5SIsexHXAvEeMmlVNNQDTpKGY93JMD6wfpjGCQZSBefLYOdKTmKCBqaOz9JquYRCp8tYYnoTJt67C3rhVxbhxbNapJJMKI2soP+5PWPTDzIZgaC5M6jb13i3r+1umD1QTPXHElQNuVKS4UHlSHhdZMvUTJorSAWY7gEy28z89th7MKeTksT+KAB/KP95M++N2WyKpUqVIGpyJPoAAP2wQMC4QogjU60BVupB4opoiPWcAkIUFrBTGo+5iMQnAfDxzNVajiBqmAIBBVgQegEFjH+H52Hi5TXq5fLg8rtrcd0WP0MkYaZ6itPLVAi7KQFW0mMPQ+W2wE6q8hpV7ai20E7V+n5qd8G5INmc3m91LFE5eg+KOpmF+mD/EzcugtMczd7kn9Yj0H0x74Zlhlsmqi5Qav8TmWP/wAjPyxKcR4kW1lm2v8AK5/S4+mCSC86VDQWHIWFUsMl50r2C1A8Ty4q1lB/ukEQOlwW+saf6OBmzGpmqMQpYmOw2/qff5T+Y8XMpqcoIY/QAECwuLwfnif4l4iqVgpNgJJAEf5tzYSRH/nH0TOAdVANhVKsfh2Zi5qwznH6eWUKyySpYC8EgixjuCBe3ywDw7xuKlUll0hoi4sbySTaIv8AL2xJV6lTMEMEqVLRIDN6bx6DG2j4azRuKDR6lR36E+uLhgmEphwiTxqBWPfW5LKTl4CfOK1cS4lUas7azLHdeWQLAx0kAW+uAFbDar4czQH9w/yhv2J9bYVV0KMVYaWG4YEEe4N8aTRQRCCO6KyHg4FSsEc5ovI5w02D2lTPft0m9hhk1GCin4Z+IkEaTswsTdexHr6JFosAT8sOcp/Fy7Dd6RlRJujHsJnSx6iwYXtYXPpIV3H2o2vqBSeYq1Cr5SryqBY23DlFEg9PikDue+FThioDauVQVk6isnSaZJ+IKwg9YKnrcPIcb1U1ov8AFcEzO1xJ9Im/b0w7ydJqsiABJI6XY7T6yJ9p6YhKS2TNaCVB1Iy0gzWVg8kAHdXJ5T2U3t6dPbb5hxxLLmQfhJ7Df1x8w0OWpJbg19+yXMNU4gHYamYuXJ3JZZLH11Hp32x2Tj3AHr16VZGUNRo1lSZtVqBArT0gBhO/N74UeFPs/wAnl/Kr5ctPxfHrBJGk3IxZE4+Tx2MDj+dq1ov3/NTK+0JOz5rgr+B62R4rkKbmm3m5haq+WSIWmwOkgiAFBMQLydsWJzRbizzuKyiN7AA9/b6nHQEzaMHYxppkgsekC5n0/wBMRXC+E/eM9VzNN1dBUgwSPWRIgiPXfBrxin05li4TE8Zp2HIRmB2j4q1bLotU1SYdlCST+EEmAPeT3xuSsGkAgx2xzniGSzNHMq9TapX0pzE8rMO3uFA9fTHSDjNdbywZmaBaMoF5muErROpmPxa2B2+OTqNrTM7WxceEc2Fy9RSQB50z0jSon5nEpk8utWo+i38RyJBkcxtY9OlsUfhCipWsrWUPJ6TYRf5THrjUxZCm4OyK2XhKia+8czITNZbLCW82tLCxGnUGIM/yiT88b8vmSMxTDsdFNyQTHwgMZ5fT9/oDS8I5nMcSo5zUvlIamoEkG6soAEEHcfrhx/8A5gFwnnK7kElViQoFyZneVHTf0AxOezSlIBm1+cmoyUpUUL2W+TVBX4WmYy9Ra66lqXYexlfpAOOWfZ/wtlzGfQSVFRKU21ECpViQP5NJJ9RjrXBw5y1MVAQ+gBpiZiLxic+znhz0vvzVEKmpnapUn8VMaQpHpZh9ccadKGXUzu8Z/FRZsq8240i+1NFSstRf7yoi5dT21Mx+XQex9MH/ANo+TR8ujp1k+TEG1+aNjAHr0wT4pyfnaDANYVhUSnIB0qOUt1ExM+wvsZviKPTdnZHK6eVwCASwFwdviLQfUd8MQA42hJ1En4651YyARlVy+aa8c8TwBTXkhwTET5Y2Ha5BOJ+p4hapqUH4jqk9ukD0t6b4Q8b4gyguP7ywQbiRpEmPrhVxDjZQSUkzpZ1MWjftjRYwIyiB/daXZtspM287H3rt3h3ioqlKY+GgCGY9WAib/P6j5O24oglz8MRP8skT7Egn2AxyPw1xKx0FdBiWBB02uSYvABk2G+HnEOIPmSwooVQAQ7hkUIOUcxEERe0jf3xmO4RQcyjr+6hdwgLljY1WjxDT81gXCrNyTF9gDO3Q+v1w04fxenWX+G2q0n0EkCfeD9D2xybjeVy1HI/eTUfMO7RTAZqas/8ALpuRFxJbpBgjDXwlxryqLKwJlQkjeytt6ydrWwL36f2becTOnzXF4VCgezm0VW8JQ1M1WrN1JRJEQqmD/wDIE/T1xt4hn1DNeyGD7xPX3xIZD7R6YYUQpVkVgrQdwTykH4gQPincThH4m4/5+SNVGhHXUTJDBjI2jqD+ikTOATgHVuALEAwB7elEhEkqVoB6dedXHFOMCoi6DIH0M+m+OUcd8RSXCsIKmDeDeCD2M6hB9MSjcVq9ar22Gox8r2/06Yc+GPC5zJFRwfLJkDq56zfb9T+/0TH6a3ggVuKkULWLUsdiwmJ1JPXUUHwbgtbNQF5Uuusgn5KNz17De84vuD+A6NKC66n3l4MG3Q8q/T54dZHJCktgoNxPT2AAiPh2HfHqpmDMKLH8TmwF+k3NgNzv0vhD+MdeMJsOttVM4ZpoWGY7z7DZ60fR4OljY/0Pl0w0p8GkWBjeR8sQy8bGvTRDZqqLkA6VVbXO6gTa87kjqMF5jM5wsBUzNPL2nQkswFxIYkfOB3xKcKdp65a+QoluuKP0mq6twtQIIn0IHeMKuI+HadVI0gg2YQSCD0xKNm8tJFXOVqzf/s0bWEBDMEeuDsgKKn+H97Xb/wCoynrYtJAwX7VSLyfD8+1eQpR/l1yqG8TeD/u4NSlOgSWT8oi5E7xBkT37Riay+Zak4ZGKsosR2IIO+8yZBmZx2bNURVS6sV+FtakEgiCCD7x2M45BxbhTZdzTM6d0Y/iWAbH09P8AtjdwOILoKF3I8xWTjWOzIWgW4b/am2VcVE8ykACBFWmsjT/MsRKTHsbdpMoeIdNJl9CAdPcR1JA3m/oPeVymaamwZGKuNiP29Z7GxwyWqtYSQqVheCQob2Jtr35evTtilTeU3uPT8cfHfSUu5hayvX88PDdTvNcXjSGkW2WP9Z6373M+mYRNVdeWKgI3ABBHuJ+f+2Mx7sk17tlV+hfCGSp0XzIpk6EcLzNOwufS8/TH3xlxAIFUuEA5ix6EkKu1+5gXMY9HKhMw1Gh+PmqneDv+oj5YA8ecKCZNzqLkvTVdZBhdQkc29ix+nbHwqAFugnbFUkJCwonWIrVS8VZdMq9PW7u4KkqjbkaQeaBsAemHPg3gv3ejOvWKsPtGmQLTuem+ObinymIMCXRSGZQVJXWg1ESNpx1Xw7/y1IHfQpMeowzEthtMJ2m9LdFiZ1NKvG5IOUiP+YFuphWIA6SSAPnjbWz0MrVWI8skgEblpAPpbVAOwjbGjx9U8tcvVBgpWETtJVlk9LAn64UZYPURqrbu4Cm4kDUOk2mfSZnCcktpPWtGhsZEnfPrWzw34UpMah/iySSXkW1EzFiDt3MA4++IOBLw/IZpkqOSxUyxuLqOgGHvhYWqRETEgLe5O6i+5+uB/tDyTVsi9JW0l2UT7EN89seS8pTwCjaRNHnWp4J4io7xChApLrfQtClADmDy3kausi4nrvgr7OATmyx602P1Kep/qe2N3GOH6fKpAajTpIpgXkAREdevpgTgnF6WRzD1HsqIwbqeZ6Vx16kwO3zNgUVtFCbk1c8gBiU7q6iTgKlxEPXNNSpCLL3kgk2FtuuIjx74wo18mRlqiu3mKCOpUkgkA9IDX2HXE79mvHHyrZmpVQ6XCBSSFWQXtqYwY6xqPphDeAWWlOHUbPCspLUpJ21q8S+IGXiWYNgVLLv6FR6iw9uuOkeL60cPqEdaf6ROOUcS4LRr5irWqZhh5jl9KpsCdQEs0sB+aBNzi3y3iNzTCkpVpsI1oOnTllpFvwsT6drMXh7NqQPtibEbqrSnMEgi44/Fca47ny1Z40DSdC97WMdj0PsO2NHhujTasWrDUiqzaehYA6ZG5WfwjcwI3xv8T5QrmazroKEzy6eWw7+vUb4S0nI2MGR1i+4v02x9awAWhG4VBi1qDxKt55a2NUnF+GeURUpR5VRhCoxJpNvEHmFwTOkFYgwYw54jxavxJKamvTy9CAtUkjU1SDJ0gywYDVFgJIm2FnC+L0asLUU06peG8vWfNTQdIAUkGt5gBlviLSTbAXE8m1IsjoBWQhWVAIn4rk9CCDAHpbqORNgr7hp0Z8a8lZg5Zjox+Kqc+1KpUTS+ujlkWnQBQgAqNLtzGWKlQAbX2krOPnAatSqrqZhmhB2i5I9Tyj3BwPwuj5ys1NdKEL5SsblT8ck3JkRqv+mGLUUoZcuw5ZADTAUlhJtNgTJHb2xiuqH2DWwHD87+M1vsiEBWyCeuAExwpaucoE6VUlSrq3KQ00xLIVYSOUgg+hEYmuPeJKmYJklaZIK05soAAG1uh6dcF+IKiahVpVVLWDaSZkW1DYw3fqSe5mddpJIsP6+WNXCsJ+8i/HZ1asbGPqH+OR3buporhPDDXfSNgJYwTaYgR1M/oT0x1HhdIIsgzaPcCea1h1UC21pxIeF6IpoCwPONRt3svTtBHuYxQrnAFZmMUlHNzQT2CgnabSDPN1JvNjCXVRsFOwyQ0gDabmic3xEFWeodNJLRaXa57WG41ekbgka8utbN89Vvu+WMkLAWo4+vKDe+5g264WUyKn/GZogII8ijuNNoYgmQDuMEOzVlNXNN5VGDppgkVHtILGZVP663VkjTrgN541RmkX657hw/qnB4zTQeRk6bNp/DSEXBN2qPbUdzqOrt0OFNbhw3zdQMSRGXomFJ9WEl2vMLucG5XLtWpgtoyWXu6UkAD1AZhmkWBIAFRlmPw9cGUc9l8s1WnlqOmpTUMajCX0lCx5ml9rWgA9MLnLITrt/KvjxrgVMdDrnW3JUa3lgUcquXQXDudFrTywXNu6Dp2nBy0IP/ADIJknkRojTtJfqCLxFrKDjnPGPtCq1jySLyCTJHyG2974nf7YrMSfMYtvYxt2v264ejAOKuYHW8zSV41CTEk12KrnadP/3CEs15hZGnYkN7WHfC/i65bMKFYipp6KYN9rgzH+/tjkbVWeNRZjPc37T/AFbDLgnDzVZdBYAGSVW4+YPQXucP/YhAzFVxSv3uc5cvnWjifDvIqspIIBt1kSYm0TjzRAJANh1Jv13gf+dsH8XC/ECe0lpBN5gm5Pe/fGzN+Hq9BUqVKOlTEfDqE7al1EqT0DgXtvi0LEDMbmolIhRjSheKpTWpD6hYadMTERBm9rfqNgMZj3x0KK761Jgxbbuf3j3BxmBaugG9dxEB1QEanZX6X8Lj/hKRJ1EqJaZk95Nz74Q/aJmQaJWeoAg9b6p9hA+Zww8M55aXDaLsQAtIXPeMc84p4oGaappNiYHqLgxvckn6HHwuHbUt0qA+0+9aOGYCnCTYCY50NTASoxpqSrrqkMQQP4khl6gOwOoj4H6EM2OtcEcUcsnmMFJuSxi8Dv7bY4scw+XUVQAxo81Sn0ak3LUUiR00sAfy4I4TxBHq1mq1mr0NWmitOpoqM0a11VdSuRTpswgvpncCL7bmG7dIUVaWMCSd1JxDJQrsxzvar7x/nBWpUUpk6det6kNoVArbsRpEz1IxP+HeO+a7L0kBOkBZgfOZnuTOIjiHE8vSzuWq0fMpoYbMI1Rqn8MkSt2Zj/DZmIJIg2nDbhwakq+USzBAQT1aJJP/AJwDuDQ2yAJvv112x3d1U4FJczN65b2411LwpnFD1KUywgn3iCNpO25wr8d+MKNOmyydaPHTeN72jcHriO4B4m+7moiOHrOGdmHMUtcGYuIvEx13xC+J+O1K1dmYsWHfeT1PrAthOF/SS6/9X268/wAUnElLB7WZOkceO6qbin2jPVBaNDksWexteyA7RtJmw6zOEjcSqVlJdnIeBpJIsCIn5gH5YmDWgmTM4a8C4bmc2WFFS4QSxtuZgSbST+g9MfWN4TCYZMlI5/msN1zE4hVlHgBMRyFGZqicsUNYMKWYDKGMEhJXWwG5MNyyBPrvjzwbI5lSalKBRE89Q6dCSIYlSLkfhBJsbXE7eFZ9cpmCtWlTqPIUsTrIcblW6MNrbW64C4/4hrZpz5jakptAAsogwDvcmdz36YSM5JSlIjf8D88eFXD6UgrWSRb+z+PmmORz6tIWo7wzfh067EkqI5ahiVYk3ABF8OOC8YFOppYjS27KOUswDLUAtAYAhosHBPU4kq6JSzLrQWt5QZWp+aBqbQQT8PLdgQI9OuGKVVKKLcupB20agyH0j0H+mOraE0TbpidtevGmWWo3mIBqPxRHNuAd+hEE9dQPfEhOHfE82WMSTAiepEgEdbemBc3weoIcU3KN+IAxOxvtuD74a1DYyk8qS9LhKgOdNPCvFKeU84lWd6lPSjIQrUiZk6iLHa6g7YVZji9TmUkEk8zHcmBfHhEr6JCvoANwtgF3k9IwGonDUhIUVJN6FS1BITcU44VxF1Rfy0yYnsSCQOnQnFXw7ii1v4dSCtSeV4iIaOm4MGbbYjsowAIABBIB1Xke3vEe2HGSdWcNSUaxuoYw0A2Wbq0bCYJgW2MGKw4IJitPB4lSAEk20IqcqUStj8QtG+36H5YwrI/T54P4xkVoVXTePXb0MCJG0C1j7AalWEqY5lII9h6YsSrMkKFZikZVFJ2U9p1I1dATaOi/h+YUDDHKhapNSuf+Gon4D+OoAIUddKyCwG8+5CXNkkarlWgqT27T3GxHtgjh580qjk+TSu/83X3kkX7xGISmUz1/eytDN9cdf1tqgy1UufvmYEopJoq3wwImoRYxsFHpN7HHjOV2tWrQ9ZyGoUql0G51VbzMXVTAFtXp4psuYbzasLlaLWBEBypsABsqiBa1iPaa8Q8eOYqs0mDYC+0yYn1At/thTTRWqPHhw+aa84EIk7fPj8VR1KxzFU+Yy0a3M6FgpVIkEF1JlW3JHwnSYi2Bcxn3UrWYHzKQNGtTO+gEwTFoUHTIPwlT3JmMvmSmqTGxFhuNgOwIJB7ixwz4ZxFqlTWDocsDqHSAIU3nSwWO37YoUzl5DrwpCX8xjb15+1auPijpC0wupGPOv4qbKrJq6a1kraOtrA4ufCv2U5N8iM1xHNGgHuqU3QEC0A6lZi/8oE7DCPi/g9WRK1IadZYPTmwfmICzYaoIAJg2A3wvXUktTyxZgNTAiSCJklACBG5Jg3GCaeSU/TfnSnMOcxzW5AmszXBFLP5FIlSx8pXJIgSJJaATEMWsonuIx7yOTFWpHxKDqBN+VRYCZA1bi34lB7Y1/fHrNFaoKNKDI/Gw20IokkmNjy7EzAw84YUpkgxTJEhJ7fhBN2i4JNzJPXAuLVF9aa0hE2pL4gyNTltpAkwPw2k7G22467YV1swzOahZtbEybQ53O34pv733E4tMzXFRGW5mZLX6zafX+u8rX4K9JC1mR5EDaAR6DaVMjb0uceZckQrWjfbKVZk6UvreZVdmJEk3MxPX9Zn54+YHzgC6ZvuPaP8AtGMxWEmLelZSz9RmumcaapmadCmtQJSpU4Bn8U3IF5Nt5HpOFuR4V5dKoSWl4CnUqtdkUBZsGKxc7En3KPMZytSplFmmrDXRMzKbsobrvY+gHXDPwfVGdrVKTU/MXygz+ZW8sGGpIJI9W6QSTJNsZScG4lOVOk+89X2VunGYbWCDB22Bvp63jWdaaZGyDU4ZGpKNZ6yDJv7jfriGqK2XdkBDNSMejKQTcdehgzcYs/EfB6mUo+fT8o0daLS/jrWFNyjSt1JdYAZSxlYG+Iz755tRqlUq2lLhBp13AA2Eb7xsI7YsYwjjQLh0PqP7qLHYtGJQhIEKToZnnXrOcRatURzqZlphGJ7w826Dm298NOJcbQJRWplVYqsrU8wgVN9MwJhZAKhhJEyJOPj1Frg0xSp0GQHQKaT5tovVAYkhgeYggmQCDcpa9RtSU6gMIWhYMgk33g7jYjeQcNyZlAxpUaVlIVJ+6OVt88z4Vrp5gqxqAwST6kSZ3MmfUnA7vBvv3x6cmdgJ6Dbv8saGacWAQKlP1GicnkXr1Fp0wCzGBe0nbBucytTLOQJSpRMOlpE/ikWYERfpIGAcjmWpOrrYqZHvfDTiPHDXrtWYjW9mEcsQBDXuIA+mELzZuHvVDeXLx9qISs2crqToRUp6n0rpCUlUFjAtMWEC50jBdTOZd6Yp1KbKyHkdQp5DELUUkFo33BHfAdHPhabU6QUgkanaR5hBBWVi1NTcJ+KAT2wONKyX52PUn32Hf1/bogpk7t1UBUcZ1rznKIBUowbQo06ZiJMi/MP8JxpbN8u/r/2/749Vc2ojSJJ/CNh1v1P+mNFbMRDBNB7XI7zzbe2HAHbSlKA0r2tYpEEXIZgfTYb+t/l2OC1zbPUQrUKQdILGRpi0qTBi6n0iepwHw7KU6hJq1Ct421ESG5jcSAQCb9p3x5ytYrVDoABq5JAVbTBvYG07744pOpGtcDioE6TMdaVUcLs1RJXVqLKWhQZkm5tMgDTJIBtNziKVYN+nb+u+KXJ5ioVqmNaqfNJcSBJvqWJJ/wA0EAD1xNVNz7nAMJKVKJ2xVGKdzoQBoJ8+O2vS1IWOpPbp/v8A7nDbhmeLL5YX4VJt9AbDp3vhPGPVGqVIKmD6Yrmo0LKTRuaqNeZZltLST9ST+ke2BFsb37/0MH5ty6LyDlkagBsLdBYCCfmfXADoQJ7/AK+vthYEWol603yVUvSZSbbi2x/7i2PeQpa3FMmFmXO1gJN+hPwz0mcLsnV0ibwTeDHpgrWRMb4QpMExtqlCgQCdlGcc4v5hCLK00EIoiLWEzawB7/6hTk8nVzFVaVNTUqO2lVG5J/Qe+wAPbHyYBG4795v/ALYo/A/HP7Oqmv5S1K+gikX+GmGEazF9R2gleXVe8E0JCBApTilOGaE8R+D3yDtSqujVlALrTDELMFQXIALEGdKg2vNjhQmumQxUrtuNhPUbi4kT2w24xxupmKtSpUZqlSoxZrdQIuFEQBCiOkYCqFpdWuYuLEKRcQRMET09QRj2Y1zIANb1f+Gc4lSm1KrBVyA19nBGlhPVSLH0x5zeU8itFXUJgNVWx1AGDe0lYkRpImLg6YzgHEShW4AB0mYtvp/S0+mOkZFqeZUJWMkrB25kEEKZnYiQbEXiATqx30Fhwq2HX564VsMLDqba0MaTFAC2oAbN1iTy299usYWZ2slSnBttIPMOkEHoRE7+2PWe8MPlxFHNLUdLpTqqNVgYCkkwxFgYE9xOEVDxMWjzEADdQIF+8WPTpg2xnGZBkeHrXSsCyhFfFzGmwNhsD0xs87zEZDudibwbif8AQ+hwVVpoVVtIYNtFv1+owIaDLvI/T+higEGlkEcqSUw9OxXX0tNiLEH16esA4zDDO8OdiGpbn45MXEQR8rfL1xmKMyTcxUZSpNhNC5PijViErEMopsB/DT+Goh2FMWVGaI1wSJMYqOE/aSvD1GWXLtVFJmhjVC6gXLrrXy2BImN4MbYzGYsSkTWfJKb0dQ+2eWkZaoD3GaIO7dVpAn4zuT33mYTxDxd81m62YI0l2mJ1fCABJIEmwMwL4+YzFa2UJwyXALkx60CSc1es1xosFOhQaVIJTC7LLEliOp3NzcmTOA8/xKrUJNWozvvJM2jaTfH3GYjQABIolqKjBoIgkaj3j9/9sa8fcZgqAV9X/ScfVeIx8xmOGi21tNVo3xq1zjMZjkURNbBm2iJIHb+vfHliYgnr+sYzGY7Qmt2UBLKCSFqNpMdpE/vh7UpU6lOoAW/hKTcAQ66fMVQtiv5SYNzI75jMTPadb6rwpieMg9dXpPlqpZw06QIQATbUItJ2N5vjVxGjoqup6G/0nGYzDBZUUo/7c8fmhx0xjDGYzDaVW/JZjQ4JkrsRMSCI6e+GvF+DnL8rNrgbi3Sf9cZjMcVspifsJpYQVJC7Axe+C8qocNcwgG/r2/rvjMZgFaV1s/VFbamVWnU8prnVpkdI3gHcwbE9bxjzlW1aKelTqIe8iSx0qCR0kgk3J/TH3GYXsmnbY4kUVl5rWkoosQpI+QAgAATEz898es1ThdlCxZVsBABt6kbnqfQDGYzARCopgMomgaNFQjFpJYsF9CoRhP8A1EfTDbhPFHIlSVKmNz23xmMx1YBTNC0ohQA6tNE1+OVMxmKNIwGZlXzIEhi1NVYeq3MTB64KqGk4clSGd2iNo1CLT2InfH3GYQpAEAU9LqsyppHXq+QWKE6JhlPebR7Yp8jX+8UwrTq0kqSe14J9pHp+mMxmAeAyZttOYUc5Rsj3oHKU2cEiN4uJxmMxmOHWgCjF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8200" name="Picture 8" descr="http://www.editoriallapaz.org/images-default-folder/fuego-del-cielo-468-p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3356992"/>
            <a:ext cx="4044617" cy="3212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7744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randombar(horizontal)">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8200"/>
                                        </p:tgtEl>
                                        <p:attrNameLst>
                                          <p:attrName>style.visibility</p:attrName>
                                        </p:attrNameLst>
                                      </p:cBhvr>
                                      <p:to>
                                        <p:strVal val="visible"/>
                                      </p:to>
                                    </p:set>
                                    <p:animEffect transition="in" filter="randombar(horizontal)">
                                      <p:cBhvr>
                                        <p:cTn id="12" dur="500"/>
                                        <p:tgtEl>
                                          <p:spTgt spid="8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k35.kn3.net/taringa/5/0/6/6/4/3/eldogo/6EB.jpg?635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6118" y="980729"/>
            <a:ext cx="4548370" cy="475252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12777" y="1124744"/>
            <a:ext cx="4068452" cy="4154984"/>
          </a:xfrm>
          <a:prstGeom prst="rect">
            <a:avLst/>
          </a:prstGeom>
        </p:spPr>
        <p:txBody>
          <a:bodyPr wrap="square">
            <a:spAutoFit/>
          </a:bodyPr>
          <a:lstStyle/>
          <a:p>
            <a:pPr algn="ctr"/>
            <a:r>
              <a:rPr lang="es-CO" sz="4400" dirty="0"/>
              <a:t>He aquí ahora el tiempo aceptable; he aquí ahora el día de salvación. </a:t>
            </a:r>
            <a:br>
              <a:rPr lang="es-CO" sz="4400" dirty="0"/>
            </a:br>
            <a:r>
              <a:rPr lang="es-CO" sz="4400" dirty="0">
                <a:solidFill>
                  <a:srgbClr val="FF0000"/>
                </a:solidFill>
              </a:rPr>
              <a:t>2 Corintios 6:2 </a:t>
            </a:r>
          </a:p>
        </p:txBody>
      </p:sp>
    </p:spTree>
    <p:extLst>
      <p:ext uri="{BB962C8B-B14F-4D97-AF65-F5344CB8AC3E}">
        <p14:creationId xmlns:p14="http://schemas.microsoft.com/office/powerpoint/2010/main" val="925666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gradFill>
            <a:gsLst>
              <a:gs pos="0">
                <a:srgbClr val="FFEFD1"/>
              </a:gs>
              <a:gs pos="64999">
                <a:srgbClr val="F0EBD5"/>
              </a:gs>
              <a:gs pos="100000">
                <a:srgbClr val="D1C39F"/>
              </a:gs>
            </a:gsLst>
            <a:lin ang="5400000" scaled="0"/>
          </a:gradFill>
        </p:spPr>
        <p:txBody>
          <a:bodyPr>
            <a:normAutofit fontScale="92500" lnSpcReduction="10000"/>
          </a:bodyPr>
          <a:lstStyle/>
          <a:p>
            <a:pPr marL="0" indent="0" algn="ctr">
              <a:buNone/>
            </a:pPr>
            <a:endParaRPr lang="es-CO" dirty="0" smtClean="0"/>
          </a:p>
          <a:p>
            <a:pPr marL="0" indent="0" algn="ctr">
              <a:buNone/>
            </a:pPr>
            <a:r>
              <a:rPr lang="es-CO" dirty="0" smtClean="0"/>
              <a:t>Ilustración: </a:t>
            </a:r>
          </a:p>
          <a:p>
            <a:pPr marL="0" indent="0" algn="ctr">
              <a:buNone/>
            </a:pPr>
            <a:r>
              <a:rPr lang="es-CO" dirty="0" smtClean="0"/>
              <a:t>A </a:t>
            </a:r>
            <a:r>
              <a:rPr lang="es-CO" dirty="0"/>
              <a:t>una señora se le había hablado de un buen abogado que podría defender su causa ante el tribunal. Aunque no había despreciado el consejo, la señora tardó en ponerse en contacto con ese abogado. Cuando al fin se dirigió a él, éste le dijo: </a:t>
            </a:r>
            <a:endParaRPr lang="es-CO" dirty="0" smtClean="0"/>
          </a:p>
          <a:p>
            <a:pPr marL="0" indent="0" algn="ctr">
              <a:buNone/>
            </a:pPr>
            <a:endParaRPr lang="es-CO" dirty="0" smtClean="0"/>
          </a:p>
          <a:p>
            <a:pPr marL="0" indent="0" algn="ctr">
              <a:buNone/>
            </a:pPr>
            <a:r>
              <a:rPr lang="es-CO" dirty="0" smtClean="0"/>
              <a:t>«</a:t>
            </a:r>
            <a:r>
              <a:rPr lang="es-CO" dirty="0"/>
              <a:t>Lo siento, señora, ya no puedo defenderla, pues me acaban de nombrar juez. ¡Es una lástima que no haya venido antes!». </a:t>
            </a:r>
            <a:br>
              <a:rPr lang="es-CO" dirty="0"/>
            </a:br>
            <a:endParaRPr lang="es-CO" dirty="0"/>
          </a:p>
        </p:txBody>
      </p:sp>
    </p:spTree>
    <p:extLst>
      <p:ext uri="{BB962C8B-B14F-4D97-AF65-F5344CB8AC3E}">
        <p14:creationId xmlns:p14="http://schemas.microsoft.com/office/powerpoint/2010/main" val="5693883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184576"/>
          </a:xfrm>
          <a:solidFill>
            <a:srgbClr val="002060"/>
          </a:solidFill>
        </p:spPr>
        <p:txBody>
          <a:bodyPr>
            <a:normAutofit lnSpcReduction="10000"/>
          </a:bodyPr>
          <a:lstStyle/>
          <a:p>
            <a:pPr marL="0" indent="0" algn="ctr">
              <a:buNone/>
            </a:pPr>
            <a:endParaRPr lang="es-CO" dirty="0" smtClean="0"/>
          </a:p>
          <a:p>
            <a:pPr marL="0" indent="0" algn="ctr">
              <a:buNone/>
            </a:pPr>
            <a:r>
              <a:rPr lang="es-CO" b="1" dirty="0" smtClean="0">
                <a:solidFill>
                  <a:schemeClr val="bg1"/>
                </a:solidFill>
              </a:rPr>
              <a:t>Del </a:t>
            </a:r>
            <a:r>
              <a:rPr lang="es-CO" b="1" dirty="0">
                <a:solidFill>
                  <a:schemeClr val="bg1"/>
                </a:solidFill>
              </a:rPr>
              <a:t>mismo modo, mucha gente tarda en acudir a Jesús. Siempre posponen el momento de ponerse en regla con Dios. Creen que tienen todo el tiempo. Así pasan los días, los meses y los años. Pero un día Jesús ya no será el </a:t>
            </a:r>
            <a:r>
              <a:rPr lang="es-CO" b="1" dirty="0" smtClean="0">
                <a:solidFill>
                  <a:schemeClr val="bg1"/>
                </a:solidFill>
              </a:rPr>
              <a:t>Salvador ni el abogado, </a:t>
            </a:r>
            <a:r>
              <a:rPr lang="es-CO" b="1" dirty="0">
                <a:solidFill>
                  <a:schemeClr val="bg1"/>
                </a:solidFill>
              </a:rPr>
              <a:t>sino el Juez de los que no hayan querido reconocerle como su </a:t>
            </a:r>
            <a:r>
              <a:rPr lang="es-CO" b="1" dirty="0" smtClean="0">
                <a:solidFill>
                  <a:schemeClr val="bg1"/>
                </a:solidFill>
              </a:rPr>
              <a:t>Salvador para aplicar el castigo por su negligencia.</a:t>
            </a:r>
            <a:r>
              <a:rPr lang="es-CO" b="1" dirty="0">
                <a:solidFill>
                  <a:schemeClr val="bg1"/>
                </a:solidFill>
              </a:rPr>
              <a:t> </a:t>
            </a:r>
            <a:br>
              <a:rPr lang="es-CO" b="1" dirty="0">
                <a:solidFill>
                  <a:schemeClr val="bg1"/>
                </a:solidFill>
              </a:rPr>
            </a:br>
            <a:endParaRPr lang="es-CO" b="1" dirty="0">
              <a:solidFill>
                <a:schemeClr val="bg1"/>
              </a:solidFill>
            </a:endParaRPr>
          </a:p>
        </p:txBody>
      </p:sp>
    </p:spTree>
    <p:extLst>
      <p:ext uri="{BB962C8B-B14F-4D97-AF65-F5344CB8AC3E}">
        <p14:creationId xmlns:p14="http://schemas.microsoft.com/office/powerpoint/2010/main" val="1039600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608512" cy="3802935"/>
          </a:xfrm>
        </p:spPr>
        <p:txBody>
          <a:bodyPr>
            <a:normAutofit fontScale="92500" lnSpcReduction="10000"/>
          </a:bodyPr>
          <a:lstStyle/>
          <a:p>
            <a:pPr marL="0" indent="0" algn="ctr">
              <a:buNone/>
            </a:pPr>
            <a:r>
              <a:rPr lang="es-CO" dirty="0"/>
              <a:t>No </a:t>
            </a:r>
            <a:r>
              <a:rPr lang="es-CO" dirty="0" smtClean="0"/>
              <a:t>digo </a:t>
            </a:r>
            <a:r>
              <a:rPr lang="es-CO" dirty="0"/>
              <a:t>esto para asustarle, sino para invitarle a ir a Jesús tal como usted </a:t>
            </a:r>
            <a:r>
              <a:rPr lang="es-CO" dirty="0" smtClean="0"/>
              <a:t>es ahora. </a:t>
            </a:r>
            <a:r>
              <a:rPr lang="es-CO" dirty="0"/>
              <a:t>¡No trate de mejorarse! Cuéntele sus dudas, sus temores, sus aspiraciones. Confiésele todos sus pecados. Él le responderá y lo </a:t>
            </a:r>
            <a:r>
              <a:rPr lang="es-CO" dirty="0" smtClean="0"/>
              <a:t>salvará.</a:t>
            </a:r>
            <a:endParaRPr lang="es-CO" dirty="0"/>
          </a:p>
        </p:txBody>
      </p:sp>
      <p:pic>
        <p:nvPicPr>
          <p:cNvPr id="9218" name="Picture 2" descr="https://lh4.googleusercontent.com/-xXfiO9Hw0uo/TX9_c70ZGrI/AAAAAAAAADU/YK17kIUkuGk/s320/reconciliacion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1310" y="1196752"/>
            <a:ext cx="3384376" cy="293883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286000" y="4725144"/>
            <a:ext cx="4572000" cy="1938992"/>
          </a:xfrm>
          <a:prstGeom prst="rect">
            <a:avLst/>
          </a:prstGeom>
        </p:spPr>
        <p:txBody>
          <a:bodyPr>
            <a:spAutoFit/>
          </a:bodyPr>
          <a:lstStyle/>
          <a:p>
            <a:pPr algn="ctr"/>
            <a:r>
              <a:rPr lang="es-CO" sz="2400" b="1" i="1" dirty="0" smtClean="0">
                <a:solidFill>
                  <a:srgbClr val="FF0000"/>
                </a:solidFill>
              </a:rPr>
              <a:t>Ir </a:t>
            </a:r>
            <a:r>
              <a:rPr lang="es-CO" sz="2400" b="1" i="1" dirty="0">
                <a:solidFill>
                  <a:srgbClr val="FF0000"/>
                </a:solidFill>
              </a:rPr>
              <a:t>a Jesús es simplemente decirle «sí» en una oración sincera, expresada desde el fondo del corazón. Es responder a su invitación:</a:t>
            </a:r>
            <a:endParaRPr lang="es-CO" sz="2400" b="1" i="1" dirty="0">
              <a:solidFill>
                <a:srgbClr val="FF0000"/>
              </a:solidFill>
            </a:endParaRPr>
          </a:p>
        </p:txBody>
      </p:sp>
    </p:spTree>
    <p:extLst>
      <p:ext uri="{BB962C8B-B14F-4D97-AF65-F5344CB8AC3E}">
        <p14:creationId xmlns:p14="http://schemas.microsoft.com/office/powerpoint/2010/main" val="1505954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lnSpcReduction="10000"/>
          </a:bodyPr>
          <a:lstStyle/>
          <a:p>
            <a:pPr marL="0" indent="0" algn="ctr">
              <a:buNone/>
            </a:pPr>
            <a:r>
              <a:rPr lang="es-CO" dirty="0"/>
              <a:t>“Venid a mí todos los que estáis trabajados y cargados, y yo os haré descansar” </a:t>
            </a:r>
            <a:endParaRPr lang="es-CO" dirty="0" smtClean="0"/>
          </a:p>
          <a:p>
            <a:pPr marL="0" indent="0" algn="ctr">
              <a:buNone/>
            </a:pPr>
            <a:r>
              <a:rPr lang="es-CO" b="1" dirty="0" smtClean="0">
                <a:solidFill>
                  <a:srgbClr val="FF0000"/>
                </a:solidFill>
              </a:rPr>
              <a:t>(</a:t>
            </a:r>
            <a:r>
              <a:rPr lang="es-CO" b="1" dirty="0">
                <a:solidFill>
                  <a:srgbClr val="FF0000"/>
                </a:solidFill>
              </a:rPr>
              <a:t>Mateo 11:28). </a:t>
            </a:r>
            <a:br>
              <a:rPr lang="es-CO" b="1" dirty="0">
                <a:solidFill>
                  <a:srgbClr val="FF0000"/>
                </a:solidFill>
              </a:rPr>
            </a:br>
            <a:endParaRPr lang="es-CO" b="1" dirty="0" smtClean="0">
              <a:solidFill>
                <a:srgbClr val="FF0000"/>
              </a:solidFill>
            </a:endParaRPr>
          </a:p>
          <a:p>
            <a:pPr marL="0" indent="0" algn="ctr">
              <a:buNone/>
            </a:pPr>
            <a:r>
              <a:rPr lang="es-CO" i="1" dirty="0" smtClean="0">
                <a:solidFill>
                  <a:srgbClr val="002060"/>
                </a:solidFill>
                <a:latin typeface="Agency FB" pitchFamily="34" charset="0"/>
              </a:rPr>
              <a:t>No se cuanto tiempo hace que tu sabes de Jesús, quizá tienes la Biblia abierta sobre la mesa de la sala, o sobre </a:t>
            </a:r>
            <a:r>
              <a:rPr lang="es-CO" i="1" dirty="0" smtClean="0">
                <a:solidFill>
                  <a:srgbClr val="002060"/>
                </a:solidFill>
                <a:latin typeface="Agency FB" pitchFamily="34" charset="0"/>
              </a:rPr>
              <a:t>tu</a:t>
            </a:r>
            <a:r>
              <a:rPr lang="es-CO" i="1" dirty="0" smtClean="0">
                <a:solidFill>
                  <a:srgbClr val="002060"/>
                </a:solidFill>
                <a:latin typeface="Agency FB" pitchFamily="34" charset="0"/>
              </a:rPr>
              <a:t> </a:t>
            </a:r>
            <a:r>
              <a:rPr lang="es-CO" i="1" dirty="0" smtClean="0">
                <a:solidFill>
                  <a:srgbClr val="002060"/>
                </a:solidFill>
                <a:latin typeface="Agency FB" pitchFamily="34" charset="0"/>
              </a:rPr>
              <a:t>cama, pero eso no es suficiente, es necesario que entregues a Cristo el control de tu </a:t>
            </a:r>
            <a:r>
              <a:rPr lang="es-CO" i="1" dirty="0" smtClean="0">
                <a:solidFill>
                  <a:srgbClr val="002060"/>
                </a:solidFill>
                <a:latin typeface="Agency FB" pitchFamily="34" charset="0"/>
              </a:rPr>
              <a:t>vida, estudia tu Biblia todos los días, ora frecuentemente, y si tienes algún problema, recuerda que Dios es más grande que tu problema.   </a:t>
            </a:r>
            <a:r>
              <a:rPr lang="es-CO" i="1" dirty="0" smtClean="0">
                <a:solidFill>
                  <a:srgbClr val="002060"/>
                </a:solidFill>
                <a:latin typeface="Agency FB" pitchFamily="34" charset="0"/>
              </a:rPr>
              <a:t>No tardes más, recuerda que Cristo viene pronto, si tu no la </a:t>
            </a:r>
            <a:r>
              <a:rPr lang="es-CO" i="1" dirty="0" smtClean="0">
                <a:solidFill>
                  <a:srgbClr val="002060"/>
                </a:solidFill>
                <a:latin typeface="Agency FB" pitchFamily="34" charset="0"/>
              </a:rPr>
              <a:t>haces, </a:t>
            </a:r>
            <a:r>
              <a:rPr lang="es-CO" i="1" dirty="0" smtClean="0">
                <a:solidFill>
                  <a:srgbClr val="002060"/>
                </a:solidFill>
                <a:latin typeface="Agency FB" pitchFamily="34" charset="0"/>
              </a:rPr>
              <a:t>irremisiblemente te perderás</a:t>
            </a:r>
            <a:r>
              <a:rPr lang="es-CO" i="1" dirty="0" smtClean="0">
                <a:solidFill>
                  <a:srgbClr val="002060"/>
                </a:solidFill>
                <a:latin typeface="Agency FB" pitchFamily="34" charset="0"/>
              </a:rPr>
              <a:t>.</a:t>
            </a:r>
          </a:p>
          <a:p>
            <a:pPr marL="0" indent="0" algn="ctr">
              <a:buNone/>
            </a:pPr>
            <a:r>
              <a:rPr lang="es-CO" i="1" dirty="0" smtClean="0">
                <a:solidFill>
                  <a:srgbClr val="002060"/>
                </a:solidFill>
                <a:latin typeface="Agency FB" pitchFamily="34" charset="0"/>
              </a:rPr>
              <a:t> </a:t>
            </a:r>
            <a:r>
              <a:rPr lang="es-CO" i="1" dirty="0" smtClean="0">
                <a:solidFill>
                  <a:srgbClr val="002060"/>
                </a:solidFill>
                <a:latin typeface="Agency FB" pitchFamily="34" charset="0"/>
              </a:rPr>
              <a:t>Que Dios te bendiga, es mi oración. Amen.    </a:t>
            </a:r>
            <a:endParaRPr lang="es-CO" i="1" dirty="0">
              <a:solidFill>
                <a:srgbClr val="002060"/>
              </a:solidFill>
              <a:latin typeface="Agency FB" pitchFamily="34" charset="0"/>
            </a:endParaRPr>
          </a:p>
          <a:p>
            <a:endParaRPr lang="es-CO" dirty="0"/>
          </a:p>
        </p:txBody>
      </p:sp>
    </p:spTree>
    <p:extLst>
      <p:ext uri="{BB962C8B-B14F-4D97-AF65-F5344CB8AC3E}">
        <p14:creationId xmlns:p14="http://schemas.microsoft.com/office/powerpoint/2010/main" val="172761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b="1" i="1" dirty="0" smtClean="0">
                <a:solidFill>
                  <a:srgbClr val="FF0000"/>
                </a:solidFill>
                <a:latin typeface="Agency FB" pitchFamily="34" charset="0"/>
              </a:rPr>
              <a:t>Recuerda que Cristo te ama, Él es tu Salvador</a:t>
            </a:r>
            <a:endParaRPr lang="es-CO" b="1" i="1" dirty="0">
              <a:solidFill>
                <a:srgbClr val="FF0000"/>
              </a:solidFill>
              <a:latin typeface="Agency FB" pitchFamily="34" charset="0"/>
            </a:endParaRPr>
          </a:p>
        </p:txBody>
      </p:sp>
      <p:pic>
        <p:nvPicPr>
          <p:cNvPr id="4" name="Picture 4" descr="http://img1.picmix.com/output/pic/normal/6/3/5/2/1422536_b627f.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60375" y="1772816"/>
            <a:ext cx="8216081"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219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415</TotalTime>
  <Words>1238</Words>
  <Application>Microsoft Office PowerPoint</Application>
  <PresentationFormat>Presentación en pantalla (4:3)</PresentationFormat>
  <Paragraphs>59</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SALVADOR O JUEZ</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Recuerda que Cristo te ama, Él es tu Salvador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SALVADOR O JUEZ</dc:title>
  <dc:creator>FAMILIA FIERRO CH</dc:creator>
  <cp:lastModifiedBy>FAMILIA FIERRO CH</cp:lastModifiedBy>
  <cp:revision>68</cp:revision>
  <dcterms:created xsi:type="dcterms:W3CDTF">2012-10-26T23:37:08Z</dcterms:created>
  <dcterms:modified xsi:type="dcterms:W3CDTF">2013-05-21T08:51:51Z</dcterms:modified>
</cp:coreProperties>
</file>